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Arimo" charset="1" panose="020B0604020202020204"/>
      <p:regular r:id="rId24"/>
    </p:embeddedFont>
    <p:embeddedFont>
      <p:font typeface="Canva Sans" charset="1" panose="020B0503030501040103"/>
      <p:regular r:id="rId25"/>
    </p:embeddedFont>
    <p:embeddedFont>
      <p:font typeface="Montserrat" charset="1" panose="00000500000000000000"/>
      <p:regular r:id="rId26"/>
    </p:embeddedFont>
    <p:embeddedFont>
      <p:font typeface="Montserrat Bold" charset="1" panose="00000600000000000000"/>
      <p:regular r:id="rId27"/>
    </p:embeddedFont>
    <p:embeddedFont>
      <p:font typeface="Canva Sans Bold" charset="1" panose="020B0803030501040103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02588" y="9344522"/>
            <a:ext cx="685800" cy="685800"/>
            <a:chOff x="0" y="0"/>
            <a:chExt cx="9144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-1233333" b="-65000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81251" y="6449544"/>
            <a:ext cx="15334488" cy="121025"/>
            <a:chOff x="0" y="0"/>
            <a:chExt cx="20445984" cy="1613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445985" cy="161417"/>
            </a:xfrm>
            <a:custGeom>
              <a:avLst/>
              <a:gdLst/>
              <a:ahLst/>
              <a:cxnLst/>
              <a:rect r="r" b="b" t="t" l="l"/>
              <a:pathLst>
                <a:path h="161417" w="20445985">
                  <a:moveTo>
                    <a:pt x="0" y="0"/>
                  </a:moveTo>
                  <a:lnTo>
                    <a:pt x="20445985" y="0"/>
                  </a:lnTo>
                  <a:lnTo>
                    <a:pt x="20445985" y="161417"/>
                  </a:lnTo>
                  <a:lnTo>
                    <a:pt x="0" y="1614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381251" y="2227168"/>
            <a:ext cx="15334488" cy="4114800"/>
            <a:chOff x="0" y="0"/>
            <a:chExt cx="20445984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459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20445985">
                  <a:moveTo>
                    <a:pt x="0" y="0"/>
                  </a:moveTo>
                  <a:lnTo>
                    <a:pt x="20445985" y="0"/>
                  </a:lnTo>
                  <a:lnTo>
                    <a:pt x="20445985" y="5486400"/>
                  </a:lnTo>
                  <a:lnTo>
                    <a:pt x="0" y="5486400"/>
                  </a:lnTo>
                  <a:close/>
                </a:path>
              </a:pathLst>
            </a:custGeom>
            <a:blipFill>
              <a:blip r:embed="rId3"/>
              <a:stretch>
                <a:fillRect l="0" t="-74843" r="0" b="-74843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484122" y="6722969"/>
            <a:ext cx="14767560" cy="1915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24"/>
              </a:lnSpc>
            </a:pPr>
            <a:r>
              <a:rPr lang="en-US" sz="14400">
                <a:solidFill>
                  <a:srgbClr val="921A1D"/>
                </a:solidFill>
                <a:latin typeface="Arimo"/>
                <a:ea typeface="Arimo"/>
                <a:cs typeface="Arimo"/>
                <a:sym typeface="Arimo"/>
              </a:rPr>
              <a:t>#My3Things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1251" y="1235298"/>
            <a:ext cx="1614881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Cut through the crap and build the life you love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Purpose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76232" y="2671180"/>
            <a:ext cx="14098924" cy="4153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71"/>
              </a:lnSpc>
            </a:pPr>
            <a:r>
              <a:rPr lang="en-US" b="true" sz="4249" spc="-16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do you exist in the world? </a:t>
            </a:r>
          </a:p>
          <a:p>
            <a:pPr algn="l">
              <a:lnSpc>
                <a:spcPts val="3671"/>
              </a:lnSpc>
            </a:pPr>
            <a:r>
              <a:rPr lang="en-US" b="true" sz="4249" spc="-16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unique purpose do you serve? </a:t>
            </a:r>
          </a:p>
          <a:p>
            <a:pPr algn="l">
              <a:lnSpc>
                <a:spcPts val="3671"/>
              </a:lnSpc>
            </a:pPr>
          </a:p>
          <a:p>
            <a:pPr algn="l" marL="1324307" indent="-441436" lvl="2">
              <a:lnSpc>
                <a:spcPts val="3671"/>
              </a:lnSpc>
            </a:pPr>
            <a:r>
              <a:rPr lang="en-US" b="true" sz="4249" spc="-16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Example Purpose:</a:t>
            </a:r>
          </a:p>
          <a:p>
            <a:pPr algn="l">
              <a:lnSpc>
                <a:spcPts val="3671"/>
              </a:lnSpc>
            </a:pPr>
            <a:r>
              <a:rPr lang="en-US" b="true" sz="4249" spc="-16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Holler Roast Coffee delivers a premium coffee experience so that our customers can spend a little to start each day in luxury.</a:t>
            </a:r>
          </a:p>
          <a:p>
            <a:pPr algn="l">
              <a:lnSpc>
                <a:spcPts val="3671"/>
              </a:lnSpc>
            </a:pPr>
          </a:p>
          <a:p>
            <a:pPr algn="l" marL="1324307" indent="-441436" lvl="2">
              <a:lnSpc>
                <a:spcPts val="3671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1251" y="2020419"/>
            <a:ext cx="15334488" cy="121025"/>
            <a:chOff x="0" y="0"/>
            <a:chExt cx="20445984" cy="1613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445985" cy="161417"/>
            </a:xfrm>
            <a:custGeom>
              <a:avLst/>
              <a:gdLst/>
              <a:ahLst/>
              <a:cxnLst/>
              <a:rect r="r" b="b" t="t" l="l"/>
              <a:pathLst>
                <a:path h="161417" w="20445985">
                  <a:moveTo>
                    <a:pt x="0" y="0"/>
                  </a:moveTo>
                  <a:lnTo>
                    <a:pt x="20445985" y="0"/>
                  </a:lnTo>
                  <a:lnTo>
                    <a:pt x="20445985" y="161417"/>
                  </a:lnTo>
                  <a:lnTo>
                    <a:pt x="0" y="1614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81251" y="6449544"/>
            <a:ext cx="15334488" cy="121025"/>
            <a:chOff x="0" y="0"/>
            <a:chExt cx="20445984" cy="1613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445985" cy="161417"/>
            </a:xfrm>
            <a:custGeom>
              <a:avLst/>
              <a:gdLst/>
              <a:ahLst/>
              <a:cxnLst/>
              <a:rect r="r" b="b" t="t" l="l"/>
              <a:pathLst>
                <a:path h="161417" w="20445985">
                  <a:moveTo>
                    <a:pt x="0" y="0"/>
                  </a:moveTo>
                  <a:lnTo>
                    <a:pt x="20445985" y="0"/>
                  </a:lnTo>
                  <a:lnTo>
                    <a:pt x="20445985" y="161417"/>
                  </a:lnTo>
                  <a:lnTo>
                    <a:pt x="0" y="1614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381251" y="2227168"/>
            <a:ext cx="15334488" cy="4114800"/>
            <a:chOff x="0" y="0"/>
            <a:chExt cx="20445984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459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20445985">
                  <a:moveTo>
                    <a:pt x="0" y="0"/>
                  </a:moveTo>
                  <a:lnTo>
                    <a:pt x="20445985" y="0"/>
                  </a:lnTo>
                  <a:lnTo>
                    <a:pt x="20445985" y="5486400"/>
                  </a:lnTo>
                  <a:lnTo>
                    <a:pt x="0" y="5486400"/>
                  </a:lnTo>
                  <a:close/>
                </a:path>
              </a:pathLst>
            </a:custGeom>
            <a:blipFill>
              <a:blip r:embed="rId2"/>
              <a:stretch>
                <a:fillRect l="0" t="-74843" r="0" b="-74843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303151" y="2588737"/>
            <a:ext cx="14767560" cy="1915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24"/>
              </a:lnSpc>
            </a:pPr>
            <a:r>
              <a:rPr lang="en-US" sz="144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BHAGS &amp; Goals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6212" y="839343"/>
            <a:ext cx="14904720" cy="2255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00C4CC"/>
                </a:solidFill>
                <a:latin typeface="Arimo"/>
                <a:ea typeface="Arimo"/>
                <a:cs typeface="Arimo"/>
                <a:sym typeface="Arimo"/>
              </a:rPr>
              <a:t>Intentions and Strategies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96212" y="3284982"/>
            <a:ext cx="14904720" cy="427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4388" indent="-407194" lvl="1">
              <a:lnSpc>
                <a:spcPts val="4860"/>
              </a:lnSpc>
              <a:buFont typeface="Arial"/>
              <a:buChar char="•"/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Complete a SWOT Analysis (You and other key players/family)</a:t>
            </a:r>
          </a:p>
          <a:p>
            <a:pPr algn="l" marL="814388" indent="-407194" lvl="1">
              <a:lnSpc>
                <a:spcPts val="4860"/>
              </a:lnSpc>
              <a:buFont typeface="Arial"/>
              <a:buChar char="•"/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Prioritize what must be addressed for your success – up to three things</a:t>
            </a:r>
          </a:p>
          <a:p>
            <a:pPr algn="l" marL="814388" indent="-407194" lvl="1">
              <a:lnSpc>
                <a:spcPts val="4860"/>
              </a:lnSpc>
              <a:buFont typeface="Arial"/>
              <a:buChar char="•"/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 BHAGS on your priorities</a:t>
            </a:r>
          </a:p>
          <a:p>
            <a:pPr algn="l" marL="814388" indent="-407194" lvl="1">
              <a:lnSpc>
                <a:spcPts val="4860"/>
              </a:lnSpc>
              <a:buFont typeface="Arial"/>
              <a:buChar char="•"/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Set big-picture GOALS to support your intentions over the next 18-24 months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6212" y="839343"/>
            <a:ext cx="14904720" cy="2255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00C4CC"/>
                </a:solidFill>
                <a:latin typeface="Arimo"/>
                <a:ea typeface="Arimo"/>
                <a:cs typeface="Arimo"/>
                <a:sym typeface="Arimo"/>
              </a:rPr>
              <a:t>SWOT Analysis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96212" y="3234309"/>
            <a:ext cx="12161520" cy="580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2990" indent="-354330" lvl="2">
              <a:lnSpc>
                <a:spcPts val="3888"/>
              </a:lnSpc>
              <a:buFont typeface="Arial"/>
              <a:buChar char="⚬"/>
            </a:pPr>
            <a:r>
              <a:rPr lang="en-US" sz="3600" spc="-142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Strengths:  </a:t>
            </a:r>
          </a:p>
          <a:p>
            <a:pPr algn="l" marL="1474470" indent="-368618" lvl="3">
              <a:lnSpc>
                <a:spcPts val="3888"/>
              </a:lnSpc>
              <a:buFont typeface="Arial"/>
              <a:buChar char="￭"/>
            </a:pPr>
            <a:r>
              <a:rPr lang="en-US" sz="3600" spc="-142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Internally, what do we have that helps toward our vision</a:t>
            </a:r>
          </a:p>
          <a:p>
            <a:pPr algn="l" marL="1062990" indent="-354330" lvl="2">
              <a:lnSpc>
                <a:spcPts val="3888"/>
              </a:lnSpc>
              <a:buFont typeface="Arial"/>
              <a:buChar char="⚬"/>
            </a:pPr>
            <a:r>
              <a:rPr lang="en-US" sz="3600" spc="-142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Weaknesses:  </a:t>
            </a:r>
          </a:p>
          <a:p>
            <a:pPr algn="l" marL="1474470" indent="-368618" lvl="3">
              <a:lnSpc>
                <a:spcPts val="3888"/>
              </a:lnSpc>
              <a:buFont typeface="Arial"/>
              <a:buChar char="￭"/>
            </a:pPr>
            <a:r>
              <a:rPr lang="en-US" sz="3600" spc="-142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Internally, what holds us back from the vision?</a:t>
            </a:r>
          </a:p>
          <a:p>
            <a:pPr algn="l" marL="1062990" indent="-354330" lvl="2">
              <a:lnSpc>
                <a:spcPts val="3888"/>
              </a:lnSpc>
              <a:buFont typeface="Arial"/>
              <a:buChar char="⚬"/>
            </a:pPr>
            <a:r>
              <a:rPr lang="en-US" sz="3600" spc="-142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Opportunities:   </a:t>
            </a:r>
          </a:p>
          <a:p>
            <a:pPr algn="l" marL="1474470" indent="-368618" lvl="3">
              <a:lnSpc>
                <a:spcPts val="3888"/>
              </a:lnSpc>
              <a:buFont typeface="Arial"/>
              <a:buChar char="￭"/>
            </a:pPr>
            <a:r>
              <a:rPr lang="en-US" sz="3600" spc="-142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Externally, what things outside our group can help us toward our vision?</a:t>
            </a:r>
          </a:p>
          <a:p>
            <a:pPr algn="l" marL="1062990" indent="-354330" lvl="2">
              <a:lnSpc>
                <a:spcPts val="3888"/>
              </a:lnSpc>
              <a:buFont typeface="Arial"/>
              <a:buChar char="⚬"/>
            </a:pPr>
            <a:r>
              <a:rPr lang="en-US" sz="3600" spc="-142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Threats:</a:t>
            </a:r>
          </a:p>
          <a:p>
            <a:pPr algn="l" marL="1474470" indent="-368618" lvl="3">
              <a:lnSpc>
                <a:spcPts val="3888"/>
              </a:lnSpc>
              <a:buFont typeface="Arial"/>
              <a:buChar char="￭"/>
            </a:pPr>
            <a:r>
              <a:rPr lang="en-US" sz="3600" spc="-142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Externally, what external things could hurt us most?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9194" y="7092062"/>
            <a:ext cx="8299378" cy="2666175"/>
          </a:xfrm>
          <a:custGeom>
            <a:avLst/>
            <a:gdLst/>
            <a:ahLst/>
            <a:cxnLst/>
            <a:rect r="r" b="b" t="t" l="l"/>
            <a:pathLst>
              <a:path h="2666175" w="8299378">
                <a:moveTo>
                  <a:pt x="0" y="0"/>
                </a:moveTo>
                <a:lnTo>
                  <a:pt x="8299378" y="0"/>
                </a:lnTo>
                <a:lnTo>
                  <a:pt x="8299378" y="2666175"/>
                </a:lnTo>
                <a:lnTo>
                  <a:pt x="0" y="26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56897" y="2332188"/>
            <a:ext cx="6016578" cy="3494266"/>
          </a:xfrm>
          <a:custGeom>
            <a:avLst/>
            <a:gdLst/>
            <a:ahLst/>
            <a:cxnLst/>
            <a:rect r="r" b="b" t="t" l="l"/>
            <a:pathLst>
              <a:path h="3494266" w="6016578">
                <a:moveTo>
                  <a:pt x="0" y="0"/>
                </a:moveTo>
                <a:lnTo>
                  <a:pt x="6016577" y="0"/>
                </a:lnTo>
                <a:lnTo>
                  <a:pt x="6016577" y="3494266"/>
                </a:lnTo>
                <a:lnTo>
                  <a:pt x="0" y="3494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76713" y="2265006"/>
            <a:ext cx="3524966" cy="4563063"/>
          </a:xfrm>
          <a:custGeom>
            <a:avLst/>
            <a:gdLst/>
            <a:ahLst/>
            <a:cxnLst/>
            <a:rect r="r" b="b" t="t" l="l"/>
            <a:pathLst>
              <a:path h="4563063" w="3524966">
                <a:moveTo>
                  <a:pt x="0" y="0"/>
                </a:moveTo>
                <a:lnTo>
                  <a:pt x="3524966" y="0"/>
                </a:lnTo>
                <a:lnTo>
                  <a:pt x="3524966" y="4563063"/>
                </a:lnTo>
                <a:lnTo>
                  <a:pt x="0" y="4563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Find Your Priority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06796" y="5845743"/>
            <a:ext cx="5399114" cy="464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true">
                <a:solidFill>
                  <a:srgbClr val="991B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LivingFreeinTenenssee.com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BHAG + Goal Example	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96212" y="3265932"/>
            <a:ext cx="14904720" cy="287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spc="-11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BHAG: </a:t>
            </a:r>
            <a:r>
              <a:rPr lang="en-US" sz="3000" spc="-11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Attract enough ongoing customers so that we can predictably manage our production and farm-sourced products.</a:t>
            </a:r>
          </a:p>
          <a:p>
            <a:pPr algn="l">
              <a:lnSpc>
                <a:spcPts val="3240"/>
              </a:lnSpc>
            </a:pPr>
          </a:p>
          <a:p>
            <a:pPr algn="l" marL="542925" indent="-271462" lvl="1">
              <a:lnSpc>
                <a:spcPts val="3240"/>
              </a:lnSpc>
            </a:pPr>
            <a:r>
              <a:rPr lang="en-US" sz="3000" spc="-1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Goals: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 spc="-1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 monthly subscribers at an average of 4 pounds per subscription.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 spc="-1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premium coffee blends for Amazon.com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 spc="-1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1-2 private label contracts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9194" y="7092062"/>
            <a:ext cx="8299378" cy="2666175"/>
          </a:xfrm>
          <a:custGeom>
            <a:avLst/>
            <a:gdLst/>
            <a:ahLst/>
            <a:cxnLst/>
            <a:rect r="r" b="b" t="t" l="l"/>
            <a:pathLst>
              <a:path h="2666175" w="8299378">
                <a:moveTo>
                  <a:pt x="0" y="0"/>
                </a:moveTo>
                <a:lnTo>
                  <a:pt x="8299378" y="0"/>
                </a:lnTo>
                <a:lnTo>
                  <a:pt x="8299378" y="2666175"/>
                </a:lnTo>
                <a:lnTo>
                  <a:pt x="0" y="26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60538" y="1555217"/>
            <a:ext cx="6417015" cy="8306815"/>
          </a:xfrm>
          <a:custGeom>
            <a:avLst/>
            <a:gdLst/>
            <a:ahLst/>
            <a:cxnLst/>
            <a:rect r="r" b="b" t="t" l="l"/>
            <a:pathLst>
              <a:path h="8306815" w="6417015">
                <a:moveTo>
                  <a:pt x="0" y="0"/>
                </a:moveTo>
                <a:lnTo>
                  <a:pt x="6417015" y="0"/>
                </a:lnTo>
                <a:lnTo>
                  <a:pt x="6417015" y="8306815"/>
                </a:lnTo>
                <a:lnTo>
                  <a:pt x="0" y="8306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Single Page Blueprint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9194" y="7092062"/>
            <a:ext cx="8299378" cy="2666175"/>
          </a:xfrm>
          <a:custGeom>
            <a:avLst/>
            <a:gdLst/>
            <a:ahLst/>
            <a:cxnLst/>
            <a:rect r="r" b="b" t="t" l="l"/>
            <a:pathLst>
              <a:path h="2666175" w="8299378">
                <a:moveTo>
                  <a:pt x="0" y="0"/>
                </a:moveTo>
                <a:lnTo>
                  <a:pt x="8299378" y="0"/>
                </a:lnTo>
                <a:lnTo>
                  <a:pt x="8299378" y="2666175"/>
                </a:lnTo>
                <a:lnTo>
                  <a:pt x="0" y="26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25965" y="3255707"/>
            <a:ext cx="6145356" cy="3226198"/>
          </a:xfrm>
          <a:custGeom>
            <a:avLst/>
            <a:gdLst/>
            <a:ahLst/>
            <a:cxnLst/>
            <a:rect r="r" b="b" t="t" l="l"/>
            <a:pathLst>
              <a:path h="3226198" w="6145356">
                <a:moveTo>
                  <a:pt x="0" y="0"/>
                </a:moveTo>
                <a:lnTo>
                  <a:pt x="6145357" y="0"/>
                </a:lnTo>
                <a:lnTo>
                  <a:pt x="6145357" y="3226198"/>
                </a:lnTo>
                <a:lnTo>
                  <a:pt x="0" y="32261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3454" r="0" b="-1345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83809" y="3661668"/>
            <a:ext cx="8037824" cy="4668152"/>
          </a:xfrm>
          <a:custGeom>
            <a:avLst/>
            <a:gdLst/>
            <a:ahLst/>
            <a:cxnLst/>
            <a:rect r="r" b="b" t="t" l="l"/>
            <a:pathLst>
              <a:path h="4668152" w="8037824">
                <a:moveTo>
                  <a:pt x="0" y="0"/>
                </a:moveTo>
                <a:lnTo>
                  <a:pt x="8037824" y="0"/>
                </a:lnTo>
                <a:lnTo>
                  <a:pt x="8037824" y="4668151"/>
                </a:lnTo>
                <a:lnTo>
                  <a:pt x="0" y="4668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Secret to a Great Day</a:t>
            </a:r>
          </a:p>
        </p:txBody>
      </p:sp>
      <p:sp>
        <p:nvSpPr>
          <p:cNvPr name="TextBox 6" id="6"/>
          <p:cNvSpPr txBox="true"/>
          <p:nvPr/>
        </p:nvSpPr>
        <p:spPr>
          <a:xfrm rot="-1727959">
            <a:off x="3259931" y="2880550"/>
            <a:ext cx="4626951" cy="93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1"/>
              </a:lnSpc>
            </a:pPr>
            <a:r>
              <a:rPr lang="en-US" sz="5450" b="true">
                <a:solidFill>
                  <a:srgbClr val="991B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#My3Things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12223" y="8329900"/>
            <a:ext cx="5891670" cy="92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45"/>
              </a:lnSpc>
            </a:pPr>
            <a:r>
              <a:rPr lang="en-US" sz="5532" b="true">
                <a:solidFill>
                  <a:srgbClr val="991B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T.Me/LFTNGroup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Thank you - Let's Connect!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58423" y="2671995"/>
            <a:ext cx="10756404" cy="289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94519" indent="-597260" lvl="1">
              <a:lnSpc>
                <a:spcPts val="7745"/>
              </a:lnSpc>
              <a:buAutoNum type="arabicPeriod" startAt="1"/>
            </a:pPr>
            <a:r>
              <a:rPr lang="en-US" b="true" sz="5532">
                <a:solidFill>
                  <a:srgbClr val="991B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T.Me/LFTNGroup</a:t>
            </a:r>
          </a:p>
          <a:p>
            <a:pPr algn="l" marL="1194519" indent="-597260" lvl="1">
              <a:lnSpc>
                <a:spcPts val="7745"/>
              </a:lnSpc>
              <a:buAutoNum type="arabicPeriod" startAt="1"/>
            </a:pPr>
            <a:r>
              <a:rPr lang="en-US" sz="5532">
                <a:solidFill>
                  <a:srgbClr val="991B1E"/>
                </a:solidFill>
                <a:latin typeface="Canva Sans"/>
                <a:ea typeface="Canva Sans"/>
                <a:cs typeface="Canva Sans"/>
                <a:sym typeface="Canva Sans"/>
              </a:rPr>
              <a:t>LivingFreeinTennessee.com</a:t>
            </a:r>
          </a:p>
          <a:p>
            <a:pPr algn="l" marL="1194519" indent="-597260" lvl="1">
              <a:lnSpc>
                <a:spcPts val="7745"/>
              </a:lnSpc>
              <a:buAutoNum type="arabicPeriod" startAt="1"/>
            </a:pPr>
            <a:r>
              <a:rPr lang="en-US" b="true" sz="5532">
                <a:solidFill>
                  <a:srgbClr val="991B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Join The Mastermind Group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28700" y="5977626"/>
            <a:ext cx="14946948" cy="4801707"/>
          </a:xfrm>
          <a:custGeom>
            <a:avLst/>
            <a:gdLst/>
            <a:ahLst/>
            <a:cxnLst/>
            <a:rect r="r" b="b" t="t" l="l"/>
            <a:pathLst>
              <a:path h="4801707" w="14946948">
                <a:moveTo>
                  <a:pt x="0" y="0"/>
                </a:moveTo>
                <a:lnTo>
                  <a:pt x="14946948" y="0"/>
                </a:lnTo>
                <a:lnTo>
                  <a:pt x="14946948" y="4801707"/>
                </a:lnTo>
                <a:lnTo>
                  <a:pt x="0" y="4801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02588" y="9344522"/>
            <a:ext cx="685800" cy="685800"/>
            <a:chOff x="0" y="0"/>
            <a:chExt cx="9144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-1233333" b="-65000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E3611"/>
                </a:solidFill>
                <a:latin typeface="Arimo"/>
                <a:ea typeface="Arimo"/>
                <a:cs typeface="Arimo"/>
                <a:sym typeface="Arimo"/>
              </a:rPr>
              <a:t>Covered in this Module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96212" y="3243834"/>
            <a:ext cx="14630424" cy="3692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88745" indent="-462915" lvl="2">
              <a:lnSpc>
                <a:spcPts val="5832"/>
              </a:lnSpc>
              <a:buFont typeface="Arial"/>
              <a:buChar char="⚬"/>
            </a:pPr>
            <a:r>
              <a:rPr lang="en-US" sz="5400" spc="-213">
                <a:solidFill>
                  <a:srgbClr val="040404"/>
                </a:solidFill>
                <a:latin typeface="Montserrat"/>
                <a:ea typeface="Montserrat"/>
                <a:cs typeface="Montserrat"/>
                <a:sym typeface="Montserrat"/>
              </a:rPr>
              <a:t>Develop Your Personal Vision &amp; Purpose</a:t>
            </a:r>
          </a:p>
          <a:p>
            <a:pPr algn="l" marL="1388745" indent="-462915" lvl="2">
              <a:lnSpc>
                <a:spcPts val="5832"/>
              </a:lnSpc>
              <a:buFont typeface="Arial"/>
              <a:buChar char="⚬"/>
            </a:pPr>
            <a:r>
              <a:rPr lang="en-US" sz="5400" spc="-210">
                <a:solidFill>
                  <a:srgbClr val="040404"/>
                </a:solidFill>
                <a:latin typeface="Montserrat"/>
                <a:ea typeface="Montserrat"/>
                <a:cs typeface="Montserrat"/>
                <a:sym typeface="Montserrat"/>
              </a:rPr>
              <a:t>Cut Through The Overwhelm With BHAGs</a:t>
            </a:r>
          </a:p>
          <a:p>
            <a:pPr algn="l" marL="1388745" indent="-462915" lvl="2">
              <a:lnSpc>
                <a:spcPts val="5832"/>
              </a:lnSpc>
              <a:buFont typeface="Arial"/>
              <a:buChar char="⚬"/>
            </a:pPr>
            <a:r>
              <a:rPr lang="en-US" sz="5400" spc="-210">
                <a:solidFill>
                  <a:srgbClr val="040404"/>
                </a:solidFill>
                <a:latin typeface="Montserrat"/>
                <a:ea typeface="Montserrat"/>
                <a:cs typeface="Montserrat"/>
                <a:sym typeface="Montserrat"/>
              </a:rPr>
              <a:t>Build Your Personal Blueprint</a:t>
            </a:r>
          </a:p>
          <a:p>
            <a:pPr algn="l" marL="1388745" indent="-462915" lvl="2">
              <a:lnSpc>
                <a:spcPts val="5832"/>
              </a:lnSpc>
              <a:buFont typeface="Arial"/>
              <a:buChar char="⚬"/>
            </a:pPr>
            <a:r>
              <a:rPr lang="en-US" sz="5400" spc="-213">
                <a:solidFill>
                  <a:srgbClr val="040404"/>
                </a:solidFill>
                <a:latin typeface="Montserrat"/>
                <a:ea typeface="Montserrat"/>
                <a:cs typeface="Montserrat"/>
                <a:sym typeface="Montserrat"/>
              </a:rPr>
              <a:t>The One Habit To Set Up Great Days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02588" y="9344522"/>
            <a:ext cx="685800" cy="685800"/>
            <a:chOff x="0" y="0"/>
            <a:chExt cx="9144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-1233333" b="-65000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138440" y="9380373"/>
            <a:ext cx="614095" cy="614098"/>
            <a:chOff x="0" y="0"/>
            <a:chExt cx="818793" cy="8187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2960" cy="823087"/>
            </a:xfrm>
            <a:custGeom>
              <a:avLst/>
              <a:gdLst/>
              <a:ahLst/>
              <a:cxnLst/>
              <a:rect r="r" b="b" t="t" l="l"/>
              <a:pathLst>
                <a:path h="823087" w="822960">
                  <a:moveTo>
                    <a:pt x="0" y="411480"/>
                  </a:moveTo>
                  <a:cubicBezTo>
                    <a:pt x="0" y="184277"/>
                    <a:pt x="184277" y="0"/>
                    <a:pt x="411480" y="0"/>
                  </a:cubicBezTo>
                  <a:lnTo>
                    <a:pt x="411480" y="12700"/>
                  </a:lnTo>
                  <a:lnTo>
                    <a:pt x="411480" y="0"/>
                  </a:lnTo>
                  <a:cubicBezTo>
                    <a:pt x="638810" y="0"/>
                    <a:pt x="822960" y="184277"/>
                    <a:pt x="822960" y="411480"/>
                  </a:cubicBezTo>
                  <a:cubicBezTo>
                    <a:pt x="822960" y="638683"/>
                    <a:pt x="638810" y="823087"/>
                    <a:pt x="411480" y="823087"/>
                  </a:cubicBezTo>
                  <a:lnTo>
                    <a:pt x="411480" y="810387"/>
                  </a:lnTo>
                  <a:lnTo>
                    <a:pt x="411480" y="823087"/>
                  </a:lnTo>
                  <a:cubicBezTo>
                    <a:pt x="184277" y="823087"/>
                    <a:pt x="0" y="638810"/>
                    <a:pt x="0" y="411480"/>
                  </a:cubicBezTo>
                  <a:lnTo>
                    <a:pt x="12700" y="411480"/>
                  </a:lnTo>
                  <a:lnTo>
                    <a:pt x="23495" y="418211"/>
                  </a:lnTo>
                  <a:cubicBezTo>
                    <a:pt x="20447" y="423037"/>
                    <a:pt x="14732" y="425196"/>
                    <a:pt x="9271" y="423672"/>
                  </a:cubicBezTo>
                  <a:cubicBezTo>
                    <a:pt x="3810" y="422148"/>
                    <a:pt x="0" y="417195"/>
                    <a:pt x="0" y="411480"/>
                  </a:cubicBezTo>
                  <a:moveTo>
                    <a:pt x="25400" y="411480"/>
                  </a:moveTo>
                  <a:lnTo>
                    <a:pt x="12700" y="411480"/>
                  </a:lnTo>
                  <a:lnTo>
                    <a:pt x="1905" y="404749"/>
                  </a:lnTo>
                  <a:cubicBezTo>
                    <a:pt x="4953" y="399923"/>
                    <a:pt x="10668" y="397764"/>
                    <a:pt x="16129" y="399288"/>
                  </a:cubicBezTo>
                  <a:cubicBezTo>
                    <a:pt x="21590" y="400812"/>
                    <a:pt x="25273" y="405892"/>
                    <a:pt x="25273" y="411480"/>
                  </a:cubicBezTo>
                  <a:cubicBezTo>
                    <a:pt x="25273" y="624713"/>
                    <a:pt x="198120" y="797560"/>
                    <a:pt x="411353" y="797560"/>
                  </a:cubicBezTo>
                  <a:cubicBezTo>
                    <a:pt x="624586" y="797560"/>
                    <a:pt x="797433" y="624713"/>
                    <a:pt x="797433" y="411480"/>
                  </a:cubicBezTo>
                  <a:lnTo>
                    <a:pt x="810133" y="411480"/>
                  </a:lnTo>
                  <a:lnTo>
                    <a:pt x="797433" y="411480"/>
                  </a:lnTo>
                  <a:cubicBezTo>
                    <a:pt x="797687" y="198247"/>
                    <a:pt x="624713" y="25400"/>
                    <a:pt x="411480" y="25400"/>
                  </a:cubicBezTo>
                  <a:lnTo>
                    <a:pt x="411480" y="12700"/>
                  </a:lnTo>
                  <a:lnTo>
                    <a:pt x="411480" y="25400"/>
                  </a:lnTo>
                  <a:cubicBezTo>
                    <a:pt x="198247" y="25400"/>
                    <a:pt x="25400" y="198247"/>
                    <a:pt x="25400" y="4114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00C4CC"/>
                </a:solidFill>
                <a:latin typeface="Arimo"/>
                <a:ea typeface="Arimo"/>
                <a:cs typeface="Arimo"/>
                <a:sym typeface="Arimo"/>
              </a:rPr>
              <a:t>Personal Life Blueprint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96212" y="3200019"/>
            <a:ext cx="12161520" cy="6654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4"/>
              </a:lnSpc>
            </a:pPr>
          </a:p>
          <a:p>
            <a:pPr algn="l">
              <a:lnSpc>
                <a:spcPts val="4374"/>
              </a:lnSpc>
            </a:pPr>
            <a:r>
              <a:rPr lang="en-US" sz="4500" spc="-17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Vision</a:t>
            </a:r>
          </a:p>
          <a:p>
            <a:pPr algn="l">
              <a:lnSpc>
                <a:spcPts val="4374"/>
              </a:lnSpc>
            </a:pPr>
            <a:r>
              <a:rPr lang="en-US" sz="4500" spc="-17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What is “true north” for you/your family? Simple, one sentence, focused.</a:t>
            </a:r>
          </a:p>
          <a:p>
            <a:pPr algn="l">
              <a:lnSpc>
                <a:spcPts val="4374"/>
              </a:lnSpc>
            </a:pPr>
          </a:p>
          <a:p>
            <a:pPr algn="l">
              <a:lnSpc>
                <a:spcPts val="4374"/>
              </a:lnSpc>
            </a:pPr>
            <a:r>
              <a:rPr lang="en-US" sz="4500" spc="-17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Purpose</a:t>
            </a:r>
          </a:p>
          <a:p>
            <a:pPr algn="l">
              <a:lnSpc>
                <a:spcPts val="4374"/>
              </a:lnSpc>
            </a:pPr>
            <a:r>
              <a:rPr lang="en-US" sz="4500" spc="-17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What do you deliver to the world and your most important target community? </a:t>
            </a:r>
          </a:p>
          <a:p>
            <a:pPr algn="l">
              <a:lnSpc>
                <a:spcPts val="4374"/>
              </a:lnSpc>
            </a:pPr>
          </a:p>
          <a:p>
            <a:pPr algn="l">
              <a:lnSpc>
                <a:spcPts val="4374"/>
              </a:lnSpc>
            </a:pPr>
            <a:r>
              <a:rPr lang="en-US" sz="4500" spc="-175">
                <a:solidFill>
                  <a:srgbClr val="991B1E"/>
                </a:solidFill>
                <a:latin typeface="Montserrat"/>
                <a:ea typeface="Montserrat"/>
                <a:cs typeface="Montserrat"/>
                <a:sym typeface="Montserrat"/>
              </a:rPr>
              <a:t>BHAGS &amp; Goals</a:t>
            </a:r>
          </a:p>
          <a:p>
            <a:pPr algn="l">
              <a:lnSpc>
                <a:spcPts val="4374"/>
              </a:lnSpc>
            </a:pPr>
            <a:r>
              <a:rPr lang="en-US" sz="4500" spc="-175">
                <a:solidFill>
                  <a:srgbClr val="991B1E"/>
                </a:solidFill>
                <a:latin typeface="Montserrat"/>
                <a:ea typeface="Montserrat"/>
                <a:cs typeface="Montserrat"/>
                <a:sym typeface="Montserrat"/>
              </a:rPr>
              <a:t>How will you get this done?</a:t>
            </a:r>
          </a:p>
          <a:p>
            <a:pPr algn="l">
              <a:lnSpc>
                <a:spcPts val="4374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1251" y="2020419"/>
            <a:ext cx="15334488" cy="121025"/>
            <a:chOff x="0" y="0"/>
            <a:chExt cx="20445984" cy="1613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445985" cy="161417"/>
            </a:xfrm>
            <a:custGeom>
              <a:avLst/>
              <a:gdLst/>
              <a:ahLst/>
              <a:cxnLst/>
              <a:rect r="r" b="b" t="t" l="l"/>
              <a:pathLst>
                <a:path h="161417" w="20445985">
                  <a:moveTo>
                    <a:pt x="0" y="0"/>
                  </a:moveTo>
                  <a:lnTo>
                    <a:pt x="20445985" y="0"/>
                  </a:lnTo>
                  <a:lnTo>
                    <a:pt x="20445985" y="161417"/>
                  </a:lnTo>
                  <a:lnTo>
                    <a:pt x="0" y="1614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81251" y="6449544"/>
            <a:ext cx="15334488" cy="121025"/>
            <a:chOff x="0" y="0"/>
            <a:chExt cx="20445984" cy="1613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445985" cy="161417"/>
            </a:xfrm>
            <a:custGeom>
              <a:avLst/>
              <a:gdLst/>
              <a:ahLst/>
              <a:cxnLst/>
              <a:rect r="r" b="b" t="t" l="l"/>
              <a:pathLst>
                <a:path h="161417" w="20445985">
                  <a:moveTo>
                    <a:pt x="0" y="0"/>
                  </a:moveTo>
                  <a:lnTo>
                    <a:pt x="20445985" y="0"/>
                  </a:lnTo>
                  <a:lnTo>
                    <a:pt x="20445985" y="161417"/>
                  </a:lnTo>
                  <a:lnTo>
                    <a:pt x="0" y="1614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381251" y="2227168"/>
            <a:ext cx="15334488" cy="4114800"/>
            <a:chOff x="0" y="0"/>
            <a:chExt cx="20445984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45985" cy="5486400"/>
            </a:xfrm>
            <a:custGeom>
              <a:avLst/>
              <a:gdLst/>
              <a:ahLst/>
              <a:cxnLst/>
              <a:rect r="r" b="b" t="t" l="l"/>
              <a:pathLst>
                <a:path h="5486400" w="20445985">
                  <a:moveTo>
                    <a:pt x="0" y="0"/>
                  </a:moveTo>
                  <a:lnTo>
                    <a:pt x="20445985" y="0"/>
                  </a:lnTo>
                  <a:lnTo>
                    <a:pt x="20445985" y="5486400"/>
                  </a:lnTo>
                  <a:lnTo>
                    <a:pt x="0" y="5486400"/>
                  </a:lnTo>
                  <a:close/>
                </a:path>
              </a:pathLst>
            </a:custGeom>
            <a:blipFill>
              <a:blip r:embed="rId2"/>
              <a:stretch>
                <a:fillRect l="0" t="-74843" r="0" b="-74843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303151" y="2588737"/>
            <a:ext cx="14767560" cy="3667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24"/>
              </a:lnSpc>
            </a:pPr>
            <a:r>
              <a:rPr lang="en-US" sz="144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Personal Life Plan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Elements for Plan Evaluation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96212" y="3291459"/>
            <a:ext cx="12161520" cy="5550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5868" indent="-408623" lvl="2">
              <a:lnSpc>
                <a:spcPts val="4374"/>
              </a:lnSpc>
              <a:buFont typeface="Arial"/>
              <a:buChar char="⚬"/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it force choices/trade-offs? Are you willing to execute </a:t>
            </a:r>
            <a:r>
              <a:rPr lang="en-US" b="true" sz="4500" spc="-177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every</a:t>
            </a: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element mentioned?</a:t>
            </a:r>
          </a:p>
          <a:p>
            <a:pPr algn="l" marL="1225868" indent="-408623" lvl="2">
              <a:lnSpc>
                <a:spcPts val="4374"/>
              </a:lnSpc>
              <a:buFont typeface="Arial"/>
              <a:buChar char="⚬"/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Clear, simple, and concise—no vague or all-encompassing language? </a:t>
            </a:r>
          </a:p>
          <a:p>
            <a:pPr algn="l" marL="1225868" indent="-408623" lvl="2">
              <a:lnSpc>
                <a:spcPts val="4374"/>
              </a:lnSpc>
              <a:buFont typeface="Arial"/>
              <a:buChar char="⚬"/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Reason for being instantly apparent to everyone?</a:t>
            </a:r>
          </a:p>
          <a:p>
            <a:pPr algn="l" marL="1225868" indent="-408623" lvl="2">
              <a:lnSpc>
                <a:spcPts val="4374"/>
              </a:lnSpc>
              <a:buFont typeface="Arial"/>
              <a:buChar char="⚬"/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it sustainable?</a:t>
            </a:r>
          </a:p>
          <a:p>
            <a:pPr algn="l" marL="1225868" indent="-408623" lvl="2">
              <a:lnSpc>
                <a:spcPts val="4374"/>
              </a:lnSpc>
              <a:buFont typeface="Arial"/>
              <a:buChar char="⚬"/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it be consistently supported over time?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02588" y="9344522"/>
            <a:ext cx="685800" cy="685800"/>
            <a:chOff x="0" y="0"/>
            <a:chExt cx="9144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-1233333" b="-65000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138440" y="9380373"/>
            <a:ext cx="614095" cy="614098"/>
            <a:chOff x="0" y="0"/>
            <a:chExt cx="818793" cy="8187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2960" cy="823087"/>
            </a:xfrm>
            <a:custGeom>
              <a:avLst/>
              <a:gdLst/>
              <a:ahLst/>
              <a:cxnLst/>
              <a:rect r="r" b="b" t="t" l="l"/>
              <a:pathLst>
                <a:path h="823087" w="822960">
                  <a:moveTo>
                    <a:pt x="0" y="411480"/>
                  </a:moveTo>
                  <a:cubicBezTo>
                    <a:pt x="0" y="184277"/>
                    <a:pt x="184277" y="0"/>
                    <a:pt x="411480" y="0"/>
                  </a:cubicBezTo>
                  <a:lnTo>
                    <a:pt x="411480" y="12700"/>
                  </a:lnTo>
                  <a:lnTo>
                    <a:pt x="411480" y="0"/>
                  </a:lnTo>
                  <a:cubicBezTo>
                    <a:pt x="638810" y="0"/>
                    <a:pt x="822960" y="184277"/>
                    <a:pt x="822960" y="411480"/>
                  </a:cubicBezTo>
                  <a:cubicBezTo>
                    <a:pt x="822960" y="638683"/>
                    <a:pt x="638810" y="823087"/>
                    <a:pt x="411480" y="823087"/>
                  </a:cubicBezTo>
                  <a:lnTo>
                    <a:pt x="411480" y="810387"/>
                  </a:lnTo>
                  <a:lnTo>
                    <a:pt x="411480" y="823087"/>
                  </a:lnTo>
                  <a:cubicBezTo>
                    <a:pt x="184277" y="823087"/>
                    <a:pt x="0" y="638810"/>
                    <a:pt x="0" y="411480"/>
                  </a:cubicBezTo>
                  <a:lnTo>
                    <a:pt x="12700" y="411480"/>
                  </a:lnTo>
                  <a:lnTo>
                    <a:pt x="23495" y="418211"/>
                  </a:lnTo>
                  <a:cubicBezTo>
                    <a:pt x="20447" y="423037"/>
                    <a:pt x="14732" y="425196"/>
                    <a:pt x="9271" y="423672"/>
                  </a:cubicBezTo>
                  <a:cubicBezTo>
                    <a:pt x="3810" y="422148"/>
                    <a:pt x="0" y="417195"/>
                    <a:pt x="0" y="411480"/>
                  </a:cubicBezTo>
                  <a:moveTo>
                    <a:pt x="25400" y="411480"/>
                  </a:moveTo>
                  <a:lnTo>
                    <a:pt x="12700" y="411480"/>
                  </a:lnTo>
                  <a:lnTo>
                    <a:pt x="1905" y="404749"/>
                  </a:lnTo>
                  <a:cubicBezTo>
                    <a:pt x="4953" y="399923"/>
                    <a:pt x="10668" y="397764"/>
                    <a:pt x="16129" y="399288"/>
                  </a:cubicBezTo>
                  <a:cubicBezTo>
                    <a:pt x="21590" y="400812"/>
                    <a:pt x="25273" y="405892"/>
                    <a:pt x="25273" y="411480"/>
                  </a:cubicBezTo>
                  <a:cubicBezTo>
                    <a:pt x="25273" y="624713"/>
                    <a:pt x="198120" y="797560"/>
                    <a:pt x="411353" y="797560"/>
                  </a:cubicBezTo>
                  <a:cubicBezTo>
                    <a:pt x="624586" y="797560"/>
                    <a:pt x="797433" y="624713"/>
                    <a:pt x="797433" y="411480"/>
                  </a:cubicBezTo>
                  <a:lnTo>
                    <a:pt x="810133" y="411480"/>
                  </a:lnTo>
                  <a:lnTo>
                    <a:pt x="797433" y="411480"/>
                  </a:lnTo>
                  <a:cubicBezTo>
                    <a:pt x="797687" y="198247"/>
                    <a:pt x="624713" y="25400"/>
                    <a:pt x="411480" y="25400"/>
                  </a:cubicBezTo>
                  <a:lnTo>
                    <a:pt x="411480" y="12700"/>
                  </a:lnTo>
                  <a:lnTo>
                    <a:pt x="411480" y="25400"/>
                  </a:lnTo>
                  <a:cubicBezTo>
                    <a:pt x="198247" y="25400"/>
                    <a:pt x="25400" y="198247"/>
                    <a:pt x="25400" y="4114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Vision -- Push and Pull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67812" y="3555021"/>
            <a:ext cx="12161520" cy="2546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4127" indent="-338042" lvl="2">
              <a:lnSpc>
                <a:spcPts val="2877"/>
              </a:lnSpc>
              <a:buFont typeface="Arial"/>
              <a:buChar char="⚬"/>
            </a:pPr>
            <a:r>
              <a:rPr lang="en-US" sz="3330" spc="-13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Where do you really want to go?</a:t>
            </a:r>
          </a:p>
          <a:p>
            <a:pPr algn="l" marL="1014127" indent="-338042" lvl="2">
              <a:lnSpc>
                <a:spcPts val="2877"/>
              </a:lnSpc>
              <a:buFont typeface="Arial"/>
              <a:buChar char="⚬"/>
            </a:pPr>
            <a:r>
              <a:rPr lang="en-US" sz="3330" spc="-13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What will happen if you opt for “a little bit better than today”?</a:t>
            </a:r>
          </a:p>
          <a:p>
            <a:pPr algn="l" marL="1014127" indent="-338042" lvl="2">
              <a:lnSpc>
                <a:spcPts val="2877"/>
              </a:lnSpc>
              <a:buFont typeface="Arial"/>
              <a:buChar char="⚬"/>
            </a:pPr>
            <a:r>
              <a:rPr lang="en-US" sz="3330" spc="-13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Are you happy with the status quo?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143500" y="6493182"/>
            <a:ext cx="3314700" cy="2171700"/>
            <a:chOff x="0" y="0"/>
            <a:chExt cx="4419600" cy="2895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19600" cy="2895600"/>
            </a:xfrm>
            <a:custGeom>
              <a:avLst/>
              <a:gdLst/>
              <a:ahLst/>
              <a:cxnLst/>
              <a:rect r="r" b="b" t="t" l="l"/>
              <a:pathLst>
                <a:path h="2895600" w="4419600">
                  <a:moveTo>
                    <a:pt x="0" y="0"/>
                  </a:moveTo>
                  <a:lnTo>
                    <a:pt x="4419600" y="0"/>
                  </a:lnTo>
                  <a:lnTo>
                    <a:pt x="4419600" y="2895600"/>
                  </a:lnTo>
                  <a:lnTo>
                    <a:pt x="0" y="2895600"/>
                  </a:lnTo>
                  <a:close/>
                </a:path>
              </a:pathLst>
            </a:custGeom>
            <a:solidFill>
              <a:srgbClr val="921A1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724900" y="6493182"/>
            <a:ext cx="3314700" cy="2171700"/>
            <a:chOff x="0" y="0"/>
            <a:chExt cx="4419600" cy="28956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419600" cy="2895600"/>
            </a:xfrm>
            <a:custGeom>
              <a:avLst/>
              <a:gdLst/>
              <a:ahLst/>
              <a:cxnLst/>
              <a:rect r="r" b="b" t="t" l="l"/>
              <a:pathLst>
                <a:path h="2895600" w="4419600">
                  <a:moveTo>
                    <a:pt x="0" y="0"/>
                  </a:moveTo>
                  <a:lnTo>
                    <a:pt x="4419600" y="0"/>
                  </a:lnTo>
                  <a:lnTo>
                    <a:pt x="4419600" y="2895600"/>
                  </a:lnTo>
                  <a:lnTo>
                    <a:pt x="0" y="2895600"/>
                  </a:lnTo>
                  <a:close/>
                </a:path>
              </a:pathLst>
            </a:custGeom>
            <a:solidFill>
              <a:srgbClr val="921A1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1553071">
            <a:off x="4873376" y="7627119"/>
            <a:ext cx="3314700" cy="571500"/>
            <a:chOff x="0" y="0"/>
            <a:chExt cx="44196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19600" cy="762000"/>
            </a:xfrm>
            <a:custGeom>
              <a:avLst/>
              <a:gdLst/>
              <a:ahLst/>
              <a:cxnLst/>
              <a:rect r="r" b="b" t="t" l="l"/>
              <a:pathLst>
                <a:path h="762000" w="4419600">
                  <a:moveTo>
                    <a:pt x="0" y="190500"/>
                  </a:moveTo>
                  <a:lnTo>
                    <a:pt x="4038600" y="190500"/>
                  </a:lnTo>
                  <a:lnTo>
                    <a:pt x="4038600" y="0"/>
                  </a:lnTo>
                  <a:lnTo>
                    <a:pt x="4419600" y="381000"/>
                  </a:lnTo>
                  <a:lnTo>
                    <a:pt x="4038600" y="762000"/>
                  </a:lnTo>
                  <a:lnTo>
                    <a:pt x="40386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1553071">
            <a:off x="8572524" y="8029451"/>
            <a:ext cx="1292829" cy="571500"/>
            <a:chOff x="0" y="0"/>
            <a:chExt cx="1723772" cy="762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23771" cy="762000"/>
            </a:xfrm>
            <a:custGeom>
              <a:avLst/>
              <a:gdLst/>
              <a:ahLst/>
              <a:cxnLst/>
              <a:rect r="r" b="b" t="t" l="l"/>
              <a:pathLst>
                <a:path h="762000" w="1723771">
                  <a:moveTo>
                    <a:pt x="0" y="190500"/>
                  </a:moveTo>
                  <a:lnTo>
                    <a:pt x="1342771" y="190500"/>
                  </a:lnTo>
                  <a:lnTo>
                    <a:pt x="1342771" y="0"/>
                  </a:lnTo>
                  <a:lnTo>
                    <a:pt x="1723771" y="381000"/>
                  </a:lnTo>
                  <a:lnTo>
                    <a:pt x="1342771" y="762000"/>
                  </a:lnTo>
                  <a:lnTo>
                    <a:pt x="1342771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9011936" y="7293282"/>
            <a:ext cx="1292829" cy="571500"/>
            <a:chOff x="0" y="0"/>
            <a:chExt cx="1723772" cy="762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723771" cy="762000"/>
            </a:xfrm>
            <a:custGeom>
              <a:avLst/>
              <a:gdLst/>
              <a:ahLst/>
              <a:cxnLst/>
              <a:rect r="r" b="b" t="t" l="l"/>
              <a:pathLst>
                <a:path h="762000" w="1723771">
                  <a:moveTo>
                    <a:pt x="0" y="190500"/>
                  </a:moveTo>
                  <a:lnTo>
                    <a:pt x="1342771" y="190500"/>
                  </a:lnTo>
                  <a:lnTo>
                    <a:pt x="1342771" y="0"/>
                  </a:lnTo>
                  <a:lnTo>
                    <a:pt x="1723771" y="381000"/>
                  </a:lnTo>
                  <a:lnTo>
                    <a:pt x="1342771" y="762000"/>
                  </a:lnTo>
                  <a:lnTo>
                    <a:pt x="1342771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1108610">
            <a:off x="9519023" y="6675591"/>
            <a:ext cx="1827075" cy="571500"/>
            <a:chOff x="0" y="0"/>
            <a:chExt cx="2436100" cy="762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36114" cy="762000"/>
            </a:xfrm>
            <a:custGeom>
              <a:avLst/>
              <a:gdLst/>
              <a:ahLst/>
              <a:cxnLst/>
              <a:rect r="r" b="b" t="t" l="l"/>
              <a:pathLst>
                <a:path h="762000" w="2436114">
                  <a:moveTo>
                    <a:pt x="0" y="190500"/>
                  </a:moveTo>
                  <a:lnTo>
                    <a:pt x="2055114" y="190500"/>
                  </a:lnTo>
                  <a:lnTo>
                    <a:pt x="2055114" y="0"/>
                  </a:lnTo>
                  <a:lnTo>
                    <a:pt x="2436114" y="381000"/>
                  </a:lnTo>
                  <a:lnTo>
                    <a:pt x="2055114" y="762000"/>
                  </a:lnTo>
                  <a:lnTo>
                    <a:pt x="2055114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41631" y="1681882"/>
            <a:ext cx="7322185" cy="4252528"/>
          </a:xfrm>
          <a:custGeom>
            <a:avLst/>
            <a:gdLst/>
            <a:ahLst/>
            <a:cxnLst/>
            <a:rect r="r" b="b" t="t" l="l"/>
            <a:pathLst>
              <a:path h="4252528" w="7322185">
                <a:moveTo>
                  <a:pt x="0" y="0"/>
                </a:moveTo>
                <a:lnTo>
                  <a:pt x="7322186" y="0"/>
                </a:lnTo>
                <a:lnTo>
                  <a:pt x="7322186" y="4252528"/>
                </a:lnTo>
                <a:lnTo>
                  <a:pt x="0" y="4252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32781" y="3006583"/>
            <a:ext cx="2732204" cy="3536834"/>
          </a:xfrm>
          <a:custGeom>
            <a:avLst/>
            <a:gdLst/>
            <a:ahLst/>
            <a:cxnLst/>
            <a:rect r="r" b="b" t="t" l="l"/>
            <a:pathLst>
              <a:path h="3536834" w="2732204">
                <a:moveTo>
                  <a:pt x="0" y="0"/>
                </a:moveTo>
                <a:lnTo>
                  <a:pt x="2732204" y="0"/>
                </a:lnTo>
                <a:lnTo>
                  <a:pt x="2732204" y="3536834"/>
                </a:lnTo>
                <a:lnTo>
                  <a:pt x="0" y="3536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49194" y="7092062"/>
            <a:ext cx="8299378" cy="2666175"/>
          </a:xfrm>
          <a:custGeom>
            <a:avLst/>
            <a:gdLst/>
            <a:ahLst/>
            <a:cxnLst/>
            <a:rect r="r" b="b" t="t" l="l"/>
            <a:pathLst>
              <a:path h="2666175" w="8299378">
                <a:moveTo>
                  <a:pt x="0" y="0"/>
                </a:moveTo>
                <a:lnTo>
                  <a:pt x="8299378" y="0"/>
                </a:lnTo>
                <a:lnTo>
                  <a:pt x="8299378" y="2666175"/>
                </a:lnTo>
                <a:lnTo>
                  <a:pt x="0" y="2666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The Questions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06796" y="5845743"/>
            <a:ext cx="5399114" cy="464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true">
                <a:solidFill>
                  <a:srgbClr val="991B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LivingFreeinTenenssee.com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Future Vision Development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17072" y="2250556"/>
            <a:ext cx="15442228" cy="7293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b="true" sz="4500" spc="-17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 a result of your being wildly successful, what has happened?</a:t>
            </a:r>
          </a:p>
          <a:p>
            <a:pPr algn="l">
              <a:lnSpc>
                <a:spcPts val="4860"/>
              </a:lnSpc>
            </a:pPr>
          </a:p>
          <a:p>
            <a:pPr algn="l">
              <a:lnSpc>
                <a:spcPts val="4860"/>
              </a:lnSpc>
            </a:pPr>
            <a:r>
              <a:rPr lang="en-US" sz="4500" spc="-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Examples:</a:t>
            </a:r>
          </a:p>
          <a:p>
            <a:pPr algn="l">
              <a:lnSpc>
                <a:spcPts val="4428"/>
              </a:lnSpc>
            </a:pPr>
            <a:r>
              <a:rPr lang="en-US" sz="4100" spc="-15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Holler Roast makes it easy to enjoy premium coffee so that DOERS can start their most productive days on the right foot: in the luxury they wish to build.</a:t>
            </a:r>
          </a:p>
          <a:p>
            <a:pPr algn="l">
              <a:lnSpc>
                <a:spcPts val="4428"/>
              </a:lnSpc>
            </a:pPr>
          </a:p>
          <a:p>
            <a:pPr algn="l" marL="1116904" indent="-372301" lvl="2">
              <a:lnSpc>
                <a:spcPts val="4428"/>
              </a:lnSpc>
            </a:pPr>
            <a:r>
              <a:rPr lang="en-US" sz="4100" spc="-16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Holler Community provides a supportive place where aspiring agorists and homesteaders can connect, rejuvenate, share best practices and prosper together in freedom</a:t>
            </a:r>
          </a:p>
          <a:p>
            <a:pPr algn="l" marL="735520" indent="-245174" lvl="2">
              <a:lnSpc>
                <a:spcPts val="2916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9194" y="7092062"/>
            <a:ext cx="8299378" cy="2666175"/>
          </a:xfrm>
          <a:custGeom>
            <a:avLst/>
            <a:gdLst/>
            <a:ahLst/>
            <a:cxnLst/>
            <a:rect r="r" b="b" t="t" l="l"/>
            <a:pathLst>
              <a:path h="2666175" w="8299378">
                <a:moveTo>
                  <a:pt x="0" y="0"/>
                </a:moveTo>
                <a:lnTo>
                  <a:pt x="8299378" y="0"/>
                </a:lnTo>
                <a:lnTo>
                  <a:pt x="8299378" y="2666175"/>
                </a:lnTo>
                <a:lnTo>
                  <a:pt x="0" y="26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73193" y="2001012"/>
            <a:ext cx="7127739" cy="3743325"/>
          </a:xfrm>
          <a:custGeom>
            <a:avLst/>
            <a:gdLst/>
            <a:ahLst/>
            <a:cxnLst/>
            <a:rect r="r" b="b" t="t" l="l"/>
            <a:pathLst>
              <a:path h="3743325" w="7127739">
                <a:moveTo>
                  <a:pt x="0" y="0"/>
                </a:moveTo>
                <a:lnTo>
                  <a:pt x="7127739" y="0"/>
                </a:lnTo>
                <a:lnTo>
                  <a:pt x="7127739" y="3743325"/>
                </a:lnTo>
                <a:lnTo>
                  <a:pt x="0" y="374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76713" y="2206733"/>
            <a:ext cx="3614997" cy="4679608"/>
          </a:xfrm>
          <a:custGeom>
            <a:avLst/>
            <a:gdLst/>
            <a:ahLst/>
            <a:cxnLst/>
            <a:rect r="r" b="b" t="t" l="l"/>
            <a:pathLst>
              <a:path h="4679608" w="3614997">
                <a:moveTo>
                  <a:pt x="0" y="0"/>
                </a:moveTo>
                <a:lnTo>
                  <a:pt x="3614997" y="0"/>
                </a:lnTo>
                <a:lnTo>
                  <a:pt x="3614997" y="4679608"/>
                </a:lnTo>
                <a:lnTo>
                  <a:pt x="0" y="4679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96212" y="839343"/>
            <a:ext cx="14904720" cy="116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991B1E"/>
                </a:solidFill>
                <a:latin typeface="Arimo"/>
                <a:ea typeface="Arimo"/>
                <a:cs typeface="Arimo"/>
                <a:sym typeface="Arimo"/>
              </a:rPr>
              <a:t>Purpose - So what?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06796" y="5845743"/>
            <a:ext cx="5399114" cy="464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true">
                <a:solidFill>
                  <a:srgbClr val="991B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LivingFreeinTenenssee.com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DAFbr0GY3YQ</dc:identifier>
  <dcterms:modified xsi:type="dcterms:W3CDTF">2011-08-01T06:04:30Z</dcterms:modified>
  <cp:revision>1</cp:revision>
  <dc:title>Develop your marketing foundation and social networking strategy</dc:title>
</cp:coreProperties>
</file>