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72" r:id="rId3"/>
    <p:sldMasterId id="2147483660" r:id="rId4"/>
  </p:sldMasterIdLst>
  <p:notesMasterIdLst>
    <p:notesMasterId r:id="rId83"/>
  </p:notesMasterIdLst>
  <p:sldIdLst>
    <p:sldId id="256" r:id="rId5"/>
    <p:sldId id="341" r:id="rId6"/>
    <p:sldId id="368" r:id="rId7"/>
    <p:sldId id="369" r:id="rId8"/>
    <p:sldId id="370" r:id="rId9"/>
    <p:sldId id="390" r:id="rId10"/>
    <p:sldId id="373" r:id="rId11"/>
    <p:sldId id="375" r:id="rId12"/>
    <p:sldId id="403" r:id="rId13"/>
    <p:sldId id="344" r:id="rId14"/>
    <p:sldId id="371" r:id="rId15"/>
    <p:sldId id="372" r:id="rId16"/>
    <p:sldId id="345" r:id="rId17"/>
    <p:sldId id="432" r:id="rId18"/>
    <p:sldId id="346" r:id="rId19"/>
    <p:sldId id="374" r:id="rId20"/>
    <p:sldId id="347" r:id="rId21"/>
    <p:sldId id="348" r:id="rId22"/>
    <p:sldId id="404" r:id="rId23"/>
    <p:sldId id="349" r:id="rId24"/>
    <p:sldId id="376" r:id="rId25"/>
    <p:sldId id="377" r:id="rId26"/>
    <p:sldId id="378" r:id="rId27"/>
    <p:sldId id="379" r:id="rId28"/>
    <p:sldId id="380" r:id="rId29"/>
    <p:sldId id="381" r:id="rId30"/>
    <p:sldId id="382" r:id="rId31"/>
    <p:sldId id="383" r:id="rId32"/>
    <p:sldId id="384" r:id="rId33"/>
    <p:sldId id="385" r:id="rId34"/>
    <p:sldId id="386" r:id="rId35"/>
    <p:sldId id="387" r:id="rId36"/>
    <p:sldId id="389" r:id="rId37"/>
    <p:sldId id="388" r:id="rId38"/>
    <p:sldId id="391" r:id="rId39"/>
    <p:sldId id="405" r:id="rId40"/>
    <p:sldId id="392" r:id="rId41"/>
    <p:sldId id="393" r:id="rId42"/>
    <p:sldId id="394" r:id="rId43"/>
    <p:sldId id="396" r:id="rId44"/>
    <p:sldId id="397" r:id="rId45"/>
    <p:sldId id="401" r:id="rId46"/>
    <p:sldId id="406" r:id="rId47"/>
    <p:sldId id="395" r:id="rId48"/>
    <p:sldId id="398" r:id="rId49"/>
    <p:sldId id="399" r:id="rId50"/>
    <p:sldId id="400" r:id="rId51"/>
    <p:sldId id="402" r:id="rId52"/>
    <p:sldId id="408" r:id="rId53"/>
    <p:sldId id="407" r:id="rId54"/>
    <p:sldId id="409" r:id="rId55"/>
    <p:sldId id="410" r:id="rId56"/>
    <p:sldId id="411" r:id="rId57"/>
    <p:sldId id="412" r:id="rId58"/>
    <p:sldId id="413" r:id="rId59"/>
    <p:sldId id="415" r:id="rId60"/>
    <p:sldId id="416" r:id="rId61"/>
    <p:sldId id="417" r:id="rId62"/>
    <p:sldId id="418" r:id="rId63"/>
    <p:sldId id="419" r:id="rId64"/>
    <p:sldId id="420" r:id="rId65"/>
    <p:sldId id="421" r:id="rId66"/>
    <p:sldId id="422" r:id="rId67"/>
    <p:sldId id="423" r:id="rId68"/>
    <p:sldId id="424" r:id="rId69"/>
    <p:sldId id="425" r:id="rId70"/>
    <p:sldId id="426" r:id="rId71"/>
    <p:sldId id="427" r:id="rId72"/>
    <p:sldId id="428" r:id="rId73"/>
    <p:sldId id="429" r:id="rId74"/>
    <p:sldId id="430" r:id="rId75"/>
    <p:sldId id="433" r:id="rId76"/>
    <p:sldId id="434" r:id="rId77"/>
    <p:sldId id="435" r:id="rId78"/>
    <p:sldId id="436" r:id="rId79"/>
    <p:sldId id="437" r:id="rId80"/>
    <p:sldId id="439" r:id="rId81"/>
    <p:sldId id="438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8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15:17:34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15:17:36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303FC-BF2A-4B14-B91E-BCBF35A6111A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B3883-0D17-4255-BCA4-11DB16527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07DDD-378B-A80D-F7A4-9D1C86AEA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6EF96-F458-7DB6-11E2-BF4411D94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06046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07C11-D39F-B048-A948-E96B9437A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5883B1-BF36-20BA-661A-C1AB0FDBE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DBFAA-11FD-A436-3140-1B5AD7F35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5CE5B-609E-1045-F3FB-F250E0E5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7E96C-BF73-1F6E-1723-1AFFF4362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38D9B-CEB9-48CE-8FB9-499C4A7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0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3DCDF-A6DA-B88A-8FF1-151554C45E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9D003-A719-A0B4-00E1-3252BB8A6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1A3C7-E591-E763-13CF-703339FC94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11EFF-E9EE-024C-9456-6043B3EDE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112C9-E94B-0A01-CD3C-0F10A7FF3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38D9B-CEB9-48CE-8FB9-499C4A7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08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1A88C-47DA-8B9D-77F0-8A5F798A8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B7E71C-6119-EFBF-C51A-210362B8C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D8393-D4EA-AA9C-FA48-AE9F59B08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86C5-D245-4AB9-8F42-D6457711A6E9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03B58-EADB-ED32-A161-4F2203FAF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702F4-2197-351E-46B8-D663BFE3D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D66B5-5328-4CA5-8DC0-B4FD2A2E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3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196DB-C79E-4C00-6F08-72E6C8C05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C7C95-1759-797E-523E-91AD57710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5A33B-7E40-4DAF-7B9C-AF1865B7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86C5-D245-4AB9-8F42-D6457711A6E9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51291-B5C5-757E-DD34-FFB15EC27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89A91-F239-51B5-6C37-C897BE6E4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D66B5-5328-4CA5-8DC0-B4FD2A2E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14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4B0CF-0908-96AE-604E-19EBC652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F8601-F9B7-F295-CA67-C674DA57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804A7-C9E4-E354-D773-FA2E65222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86C5-D245-4AB9-8F42-D6457711A6E9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FBCB2-EDE4-6D2F-6105-F6224EE32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04C81-284F-9F1A-52F9-BCC7DE76E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D66B5-5328-4CA5-8DC0-B4FD2A2E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37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FE5FC-F9F1-00DB-9F16-D33AD159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65AE4-FC63-E532-C2AA-64A7ED9FB6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056F3B-113D-B242-DA15-E28431F0E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2B537-9A81-DC3C-153A-0AD02B6A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86C5-D245-4AB9-8F42-D6457711A6E9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E4949-C78E-B227-8C9B-03A5B0858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B4B2A-AD69-EF40-2F96-A118E9383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D66B5-5328-4CA5-8DC0-B4FD2A2E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62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76873-D372-538A-C57A-67D86F1CE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AD1C7-BE38-F681-6475-6F2B1AB6E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F5F966-4263-7192-7E66-BB2B004F8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45C489-951A-F164-4AA3-4C125DBEFC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2EF5D9-D3AC-7FBB-1630-C7096900BC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7C79A5-E4C4-6EFC-BF5B-34F88C8F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86C5-D245-4AB9-8F42-D6457711A6E9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4A75E0-9EC2-EA6F-8DBE-D8DAC43E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68F039-D3A1-529A-E655-CA9A641D8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D66B5-5328-4CA5-8DC0-B4FD2A2E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5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EF55B-149F-3BE8-12DC-60067E01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5B1457-17AE-C601-169C-64AD24260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86C5-D245-4AB9-8F42-D6457711A6E9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79C877-CDD7-9A3E-0DDA-07141361F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7F029-6653-F2C6-D261-A7A51CF5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D66B5-5328-4CA5-8DC0-B4FD2A2E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71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53D695-4616-4C27-898F-987EA812B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86C5-D245-4AB9-8F42-D6457711A6E9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B00CD5-4C8D-30BA-9B37-82DC8A97C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5E2AF-2BB1-B766-8E31-5E95B1B50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D66B5-5328-4CA5-8DC0-B4FD2A2E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59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8D4F8-6C50-0958-0AA8-CEF1ACD1E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3494-77FD-0051-17B4-5AF994C3A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E2B9E6-3BF8-55E0-1267-B9DBD478CF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D241C-F8A9-99FB-37DC-A801CB018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86C5-D245-4AB9-8F42-D6457711A6E9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6DC10-43E0-35D1-6B06-9EF5179D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11407-4338-3593-3369-74664E854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D66B5-5328-4CA5-8DC0-B4FD2A2E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00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DF9F4-F384-F89A-19E1-2EE547913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88594-76FB-C729-425B-660FF3998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26372-143A-9693-0C65-060F9EC85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9AB49-BCF0-37EF-FDF3-FC12D3E6F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88247-A15B-C651-FDB1-90C01F25E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38D9B-CEB9-48CE-8FB9-499C4A7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33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F08B8-2C28-A18C-309D-D24BA2C10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F6C07A-57A8-AC55-185E-A2AEAA893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5DE3C-ACAA-C369-CD31-E662244B4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25DEEC-BA7E-75F3-71C3-C13102579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86C5-D245-4AB9-8F42-D6457711A6E9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BCE41-72B9-F415-7CEF-54CBB864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BFC14C-493C-E9E6-864D-C57B17A7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D66B5-5328-4CA5-8DC0-B4FD2A2E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43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A4EC4-0B34-BE59-EB4A-D49F1A35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7D486A-FDBC-1B17-0BF4-D65B0BAE1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2E592-F75B-6446-8226-B7CF37AB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86C5-D245-4AB9-8F42-D6457711A6E9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1862A-F02B-EE28-4A4A-9C009A6DA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6A2A-EE97-A9A6-B883-4D980822E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D66B5-5328-4CA5-8DC0-B4FD2A2E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73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9F719-E5E0-8E90-F6D1-A01C4C58EA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23914-401E-DFEA-56FA-9658DB939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95742-F9D3-4D66-84B6-84A2E7E1B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86C5-D245-4AB9-8F42-D6457711A6E9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F7C8D-D8BE-585F-31C5-1D3BD05E3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78230-245C-1869-2454-34FE6DD9E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D66B5-5328-4CA5-8DC0-B4FD2A2E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12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A1D71-0F4B-420D-DB91-A0ED9B695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5BE96-1211-C534-EE91-91A5FE340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86C5-D245-4AB9-8F42-D6457711A6E9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64E551-A3F4-C4C4-E1CF-9C8C9C111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9D42B-3ABD-E513-E44C-D7A884A04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D66B5-5328-4CA5-8DC0-B4FD2A2E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022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9AA9C-1375-0FD3-22EF-BCE7DCB2C1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8E1F21-3AEF-2D0A-3940-B64027AC7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51ADD-ED57-DAE9-3196-57FE131CF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2E51-CFAA-48EC-AAA3-E0A718332C7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7D007-729B-0CF1-033B-3A3BDD35E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D3DD6-348B-15DB-D7EE-609CC3D3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6C5A-ABFE-4A2D-94C0-FEBD43369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930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AC990-C214-A0D1-B312-E4B25A0D9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61582-C63A-C1A5-A4E9-1A60713A8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CE28F-B776-E14B-C689-9A22127AB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2E51-CFAA-48EC-AAA3-E0A718332C7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D0A11-0AE5-C168-1007-3E9195EB5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43FAC-3670-4769-F34D-2CC3252C6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6C5A-ABFE-4A2D-94C0-FEBD43369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41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AB17F-8721-9C7F-1D06-DE7E8FDD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53575-7C7C-E274-B116-3D17D9888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FBBFE-BF49-9AF6-5BF5-2C8DAC873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2E51-CFAA-48EC-AAA3-E0A718332C7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6D9F9-0D2B-967F-7AF9-6FB625C00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3D6AE-76AC-3CBE-6157-3CCD7058F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6C5A-ABFE-4A2D-94C0-FEBD43369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14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F0ABB-4358-49C0-4749-2666E813D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9163E-2A7C-8916-A8EF-3CB2FCBACE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541CC6-A6A4-3259-DC1D-D1A5A1FC76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E9EB9B-1069-F6BA-40D7-85333E704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2E51-CFAA-48EC-AAA3-E0A718332C7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278FB-D57F-2231-2C29-E90C9EFC3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38CF1F-A9BA-EBE0-86D3-9E321A672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6C5A-ABFE-4A2D-94C0-FEBD43369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9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CFCE1-8031-9D5C-D081-4F62F4168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CEC6A-2445-37C2-B530-0A6A29AC9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96E0F-17B2-494C-C6D6-9A11301B8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8B8456-846C-8DAB-A23F-D37AF84A6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B5FE01-DD71-6593-0C92-6CDDED576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0E53B5-043E-3425-2167-7F07C48A1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2E51-CFAA-48EC-AAA3-E0A718332C7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0214D6-28BB-3F9C-52FD-9104D1EA7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4765E5-9666-CE5E-B25F-39C4D0F1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6C5A-ABFE-4A2D-94C0-FEBD43369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613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F8B03-02E8-CC83-B2DA-8B1298FE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C6A6C3-67A3-9541-038A-8985A5AE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2E51-CFAA-48EC-AAA3-E0A718332C7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3A5D66-F2B2-01B7-1185-FC9398312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7CB6C1-BBB3-99B3-55B1-14D59D80B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6C5A-ABFE-4A2D-94C0-FEBD43369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25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D0051-3A04-7403-3A6D-B0B5499FB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E9CFA-29B7-CCBA-FBD8-EC3E89353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7ED8D-F618-CE6F-DCFD-67D00DBB9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EE172-F1B5-282F-8F58-6A575078B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E9CC2-1C3A-2802-21C2-C3A330045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38D9B-CEB9-48CE-8FB9-499C4A7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35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F1B50F-A456-BCF5-1C52-AC46A13C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2E51-CFAA-48EC-AAA3-E0A718332C7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EAE0B0-64E9-3C7C-01CB-A51BE2BAE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2AFAE-04E8-DFC5-7A06-A8038AD34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6C5A-ABFE-4A2D-94C0-FEBD43369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21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83CDA-96EC-FB7B-A2A2-D518B08CB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EDEC6-22B1-F443-378E-1E1B7C4A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D575E-9E35-AA95-D759-A911407C5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26292-F0AE-4428-053F-02A29827D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2E51-CFAA-48EC-AAA3-E0A718332C7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4E6E01-1E28-4BCB-22B9-40592974A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37CAD-DFCB-DE92-9C6F-C05293DAE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6C5A-ABFE-4A2D-94C0-FEBD43369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70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8ACCD-25A8-2608-63E6-0D5B75E17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A96A20-8BD8-F29B-00BA-AE7E5FDC6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C15E0-39EB-7C96-472F-0DE69978D0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0FAF7-798F-B76F-118B-B7E22C92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2E51-CFAA-48EC-AAA3-E0A718332C7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B6133-7DD9-0FEE-874F-8DDBE2E0C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F29233-F3FD-7D4B-D823-F60AE2496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6C5A-ABFE-4A2D-94C0-FEBD43369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46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6127D-6992-15F8-1C6F-9E730E208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D59DFA-C32D-2F5D-166C-64E2CABA6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99303-43FD-E1EA-1B05-F7C6D69D2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2E51-CFAA-48EC-AAA3-E0A718332C7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96B31-F1C2-7676-8021-36098A720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4DC9A-AF80-8BA5-AEBA-7388C2789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6C5A-ABFE-4A2D-94C0-FEBD43369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052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70E269-2E01-6DD7-BB8F-07248C54B5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63EEA8-14F5-792F-8FA6-A9EF2822B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2EDEF-26C0-F4A3-D689-0861EBFE1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42E51-CFAA-48EC-AAA3-E0A718332C7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E05AE-2545-EC1B-8DF3-67A7E6EC6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9C121-A0C3-30FB-9930-9D0F424C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6C5A-ABFE-4A2D-94C0-FEBD43369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005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E174C-0DD2-9286-17AF-B53FE595F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3CFEF-BB52-CD81-0DB6-C89C32A5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D23F9-B602-C4C8-8AEA-596E2AE9A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9B7DF-ABE8-0293-3A86-1574CFAD1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DCF14-98A0-4216-4D96-8320C65E9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B1BD-D0BF-4E0D-B64D-F2C921F6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805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5B8DC-A493-735D-55BE-124C858E6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46EA0-1871-0F93-9516-87D52B603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6849E-9E6B-8D0F-B32B-9F80F4173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42A61-073E-8BE8-0FA6-19E1F053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3C0B4-A779-1E4E-5560-63E6BE68D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B1BD-D0BF-4E0D-B64D-F2C921F6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044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1D375-A70C-6136-4905-586CEC7B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E9ACE-5DA5-D16D-C008-0696B6638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C461B-10A7-2E4E-98DF-D920C6A7D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D766F-288B-B98C-3ABD-474E6A6E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27BB2-15B7-5D8D-A75B-1DB784B31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B1BD-D0BF-4E0D-B64D-F2C921F6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830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73AB3-D894-B629-3041-DB49A70E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B7DBC-05A1-E9BA-0E6E-FE0AD61C6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52E277-C50B-4077-0029-3724008F4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36050-0DF4-E3F6-6843-04172F5A8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4BFE20-72A9-3216-C830-3B5EF3211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96B12-20AE-64E5-0C4C-6D40B436E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B1BD-D0BF-4E0D-B64D-F2C921F6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387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C0D90-73C2-2DCA-468C-D885F6DC0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ECFAB-9A19-78D7-DE64-2D4159906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D1B190-607A-7E06-E3BE-94091748E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645160-7097-ADE2-CDA0-733D2C0DAE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00EE0A-BA66-BB02-0045-E136BBA782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BA9D5B-765F-F333-E8AF-5A80C5C07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F5B565-DCA1-9E38-EA84-61D9D2BC5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A08D47-2966-214C-4A4B-4FC49DD6E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B1BD-D0BF-4E0D-B64D-F2C921F6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1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065B1-DC5B-2A85-2E6E-5913C2B40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36AF1-9C2F-DB26-6083-97B9C565E2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C0130-F747-4959-0770-C6DE1BCFA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58FE39-438C-2E4D-A0C2-16BA7419AE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F7C82-8E66-5875-4FFB-C71574C6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8DC295-7AF9-5013-C993-63C49A93B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38D9B-CEB9-48CE-8FB9-499C4A7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540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C5E67-C5A1-3486-E6FC-2792D2109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666A35-0ACD-5FD6-E067-23626D02E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AB7079-8DA6-49E4-3F46-77FF72235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777B6-2A9F-6CEE-BC03-24836CF6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B1BD-D0BF-4E0D-B64D-F2C921F6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782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9CD8E3-E46B-1C49-3C09-69FC7113C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78108-F374-C5C0-60EF-4367B46A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AACC7-0EDA-2253-4736-F2A4A4EDD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B1BD-D0BF-4E0D-B64D-F2C921F6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748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74215-D504-69B0-8C8D-A9FA0CB53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BAC13-A5FD-3F81-83FC-3946AFA4C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558E3C-F6F6-F902-1F2D-E3E3F3ABC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38B942-CB38-53F9-4FD4-4DC3CC886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A14451-77B5-FD6C-BFAB-73176F371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35D2E-4B4B-CB96-8641-43484AD00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B1BD-D0BF-4E0D-B64D-F2C921F6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641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029A6-B385-3BD6-101C-9224EAFCD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CD2DCC-A0A3-1C81-F81C-9C6132E545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3D4B8E-C0A4-1A00-968C-A60E4EB0C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8D7C0-A6A1-DAC5-9CAC-891D1032B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11681-1B77-9982-04ED-399D7FB8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42E32-83AB-8490-BE80-D79D91B9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B1BD-D0BF-4E0D-B64D-F2C921F6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6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5CB6-FAE0-3B69-2DE3-EA00FEDC7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7C443F-8F40-7A2D-0321-FABDDEF5B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D498D-ECCA-2B4F-39DF-9A652F584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D1BB8-519F-E6DE-A383-05F70F69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074E0-2546-1F0B-6835-ECE97CECB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B1BD-D0BF-4E0D-B64D-F2C921F6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282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1B8128-C851-5155-0DB2-A600AC2292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A4B57-3F06-CE95-4C42-863192FAB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F0282-6F50-AAD9-54F9-F8DDCFBDE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D4C82-15A8-343C-6ABC-F17C1D76A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D8AE3-2493-CA6C-FF31-37FA39C21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2B1BD-D0BF-4E0D-B64D-F2C921F6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39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4A326-1F26-8FCD-4892-CCE259DBF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C1621-23CF-6C52-3F0C-81388C972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B17FB-661E-0465-83C6-9CB3E6709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4405B-35D6-CA02-5B9F-5639DFD0C2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72F47B-1EBB-07E2-B636-A3F4B7CD4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0D697C-B946-0BDB-96ED-52207E152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EBF969-FBB2-438C-D985-9F09133FB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A8272C-158B-9013-6898-8CD012C6A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38D9B-CEB9-48CE-8FB9-499C4A7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22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60AB8-5902-9460-AA9A-7FF32E4F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65966-14A3-4B1D-AB3E-4B3A6FFE7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346C4-7D93-8AE5-B714-191075F67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1CA9C-98DE-1648-7875-59B2EC5BF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38D9B-CEB9-48CE-8FB9-499C4A7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25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7D44C1-3B21-D44A-CE1D-F97C120A6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001114-3D87-293C-2F20-D63D18C68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5B4C0-791A-B198-0DB0-F2BE252CE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38D9B-CEB9-48CE-8FB9-499C4A7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5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232F8-F160-42F4-2DC4-C999F883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C4481-5068-6097-8549-680A7BCC8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8F59F-786A-FF04-74FF-2E55A1054F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5E6A9-913D-51A4-A202-4C096D49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24C18-DA43-1CB4-F4D7-60D646434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F407B4-4EB2-3828-23F1-3C4E3521E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38D9B-CEB9-48CE-8FB9-499C4A7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78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D1975-01EC-DE94-F232-BF5E968B6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06470B-E924-15AE-8EA0-F17747BBFF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BE8E53-C8B1-40D8-C587-6A6B3F2EE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55E49-9365-E869-40C9-021179858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F7229-05E4-4722-C5A6-C8FE47220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F1E85-626C-9BE2-75C1-3E5D685F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38D9B-CEB9-48CE-8FB9-499C4A7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42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7CD9F3-C751-8726-6B06-52823A91076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0" y="5762171"/>
            <a:ext cx="4445000" cy="889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9870DB5-52D5-4BEF-65F3-7E0C703F795B}"/>
                  </a:ext>
                </a:extLst>
              </p14:cNvPr>
              <p14:cNvContentPartPr/>
              <p14:nvPr userDrawn="1"/>
            </p14:nvContentPartPr>
            <p14:xfrm>
              <a:off x="12890620" y="111728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9870DB5-52D5-4BEF-65F3-7E0C703F795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881620" y="1108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3BC7C0B-B626-CF8F-6755-313B540E344B}"/>
                  </a:ext>
                </a:extLst>
              </p14:cNvPr>
              <p14:cNvContentPartPr/>
              <p14:nvPr userDrawn="1"/>
            </p14:nvContentPartPr>
            <p14:xfrm>
              <a:off x="114220" y="144776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3BC7C0B-B626-CF8F-6755-313B540E344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5580" y="143876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DB2750A2-5337-F7EB-10E6-5230DA4A5C19}"/>
              </a:ext>
            </a:extLst>
          </p:cNvPr>
          <p:cNvSpPr/>
          <p:nvPr userDrawn="1"/>
        </p:nvSpPr>
        <p:spPr>
          <a:xfrm>
            <a:off x="0" y="0"/>
            <a:ext cx="12190560" cy="29980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3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4B108C-0D85-1C3D-519D-3321AB385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C7A5D-AB05-C39F-53A2-5CC5585A5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9E25A-254D-93C4-EA74-481936A98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C86C5-D245-4AB9-8F42-D6457711A6E9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DA2E4-C60F-BA86-F56C-3B4E833F9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7E374-EB88-2EAA-4C8C-092C7FB9D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D66B5-5328-4CA5-8DC0-B4FD2A2E5E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81DCAF-5092-5FD7-AA92-050E13710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021C9-0375-F4D3-F4A4-CDAB28AC2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1B754-A72C-AB07-E594-F3F95D9040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42E51-CFAA-48EC-AAA3-E0A718332C73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BAE1E-3D36-062E-3CE9-4A061371E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E00AD-6E8B-374B-0473-8FEC1C488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76C5A-ABFE-4A2D-94C0-FEBD43369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4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FEDE26-25A3-EB70-0EF9-B139751C7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DFF91-1333-5515-BAE5-9873058AE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45D91-D42E-D15D-9D73-208B40A50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04EA8-1685-8688-450F-6BEA6E2F7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0E499-146B-2754-8AF6-37E978E4B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2B1BD-D0BF-4E0D-B64D-F2C921F6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0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omefoodsystems.com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g"/><Relationship Id="rId9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omefoodsystems.com/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omefoodsystems.com/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ebp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omefoodsystems.com/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omefoodsystems.com/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omefoodsystems.com/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omefoodsystems.com/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omefoodsystems.com/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omefoodsystems.com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912C2-8E1C-EBE1-8ECF-FBBB43663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65273"/>
            <a:ext cx="9144000" cy="1916031"/>
          </a:xfrm>
        </p:spPr>
        <p:txBody>
          <a:bodyPr/>
          <a:lstStyle/>
          <a:p>
            <a:r>
              <a:rPr lang="en-US" b="1" dirty="0"/>
              <a:t>Back Yard Cover Crops and Soil Secrets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F6926-C738-6A8C-4881-048BE1182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54399"/>
            <a:ext cx="9144000" cy="1655762"/>
          </a:xfrm>
        </p:spPr>
        <p:txBody>
          <a:bodyPr/>
          <a:lstStyle/>
          <a:p>
            <a:r>
              <a:rPr lang="en-US" dirty="0"/>
              <a:t>Building, Increasing and Holding Fertility</a:t>
            </a:r>
          </a:p>
          <a:p>
            <a:r>
              <a:rPr lang="en-US" dirty="0"/>
              <a:t>www.homefoodsystems.com</a:t>
            </a:r>
          </a:p>
        </p:txBody>
      </p:sp>
    </p:spTree>
    <p:extLst>
      <p:ext uri="{BB962C8B-B14F-4D97-AF65-F5344CB8AC3E}">
        <p14:creationId xmlns:p14="http://schemas.microsoft.com/office/powerpoint/2010/main" val="2707821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8EF98-C709-857E-066C-3541D3556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4A25A-9780-585D-65CE-7881F4A56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3290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Two - The Role of Biology in the Carbon &amp; Water Cycles</a:t>
            </a:r>
          </a:p>
        </p:txBody>
      </p:sp>
      <p:pic>
        <p:nvPicPr>
          <p:cNvPr id="1026" name="Picture 2" descr="The Carbon Cycle_image credit - Joyce Farms">
            <a:extLst>
              <a:ext uri="{FF2B5EF4-FFF2-40B4-BE49-F238E27FC236}">
                <a16:creationId xmlns:a16="http://schemas.microsoft.com/office/drawing/2014/main" id="{B840310A-D2BB-5D83-D299-BD0805111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670" y="907231"/>
            <a:ext cx="7738095" cy="504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25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A3DA6-5AB7-C678-CB43-9C038EF38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84E64-9BB8-724B-6DAE-25A1E0006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How Plants Move Carbon to the Soil and Microbes Lock it Up</a:t>
            </a:r>
          </a:p>
        </p:txBody>
      </p:sp>
      <p:pic>
        <p:nvPicPr>
          <p:cNvPr id="2052" name="Picture 4" descr="Who Are the Important Microbial Players in the Soil Carbon Cycle? |  Technology Networks">
            <a:extLst>
              <a:ext uri="{FF2B5EF4-FFF2-40B4-BE49-F238E27FC236}">
                <a16:creationId xmlns:a16="http://schemas.microsoft.com/office/drawing/2014/main" id="{7012B4B6-2AE7-7F3A-1632-44660964D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49" y="1022427"/>
            <a:ext cx="8556702" cy="481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462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D9C7-4743-2816-EEE4-E372E7498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8ED87-664E-2881-13B2-0E1BC9B9D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What Increased Carbon Does for Soil Biology</a:t>
            </a:r>
          </a:p>
        </p:txBody>
      </p:sp>
      <p:pic>
        <p:nvPicPr>
          <p:cNvPr id="3074" name="Picture 2" descr="What Do Microbes Do in the Soil?">
            <a:extLst>
              <a:ext uri="{FF2B5EF4-FFF2-40B4-BE49-F238E27FC236}">
                <a16:creationId xmlns:a16="http://schemas.microsoft.com/office/drawing/2014/main" id="{43E92E8C-37D3-FF78-3952-279691590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478" y="1061278"/>
            <a:ext cx="8631044" cy="485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627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EB838-1026-B427-46CB-18BE89A29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BFA33-98B7-0AAB-6F46-6A54DDF6C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How the Long Water Cycle Functions in Healthy Systems</a:t>
            </a:r>
          </a:p>
        </p:txBody>
      </p:sp>
      <p:pic>
        <p:nvPicPr>
          <p:cNvPr id="1026" name="Picture 2" descr="Water Cycle | Science and Technology">
            <a:extLst>
              <a:ext uri="{FF2B5EF4-FFF2-40B4-BE49-F238E27FC236}">
                <a16:creationId xmlns:a16="http://schemas.microsoft.com/office/drawing/2014/main" id="{7CBFF26F-6F1A-AEAD-60B1-15A51DBD6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10" y="1032996"/>
            <a:ext cx="7103327" cy="558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CA4F0C-4E60-7D50-BFF1-2B43570C609F}"/>
              </a:ext>
            </a:extLst>
          </p:cNvPr>
          <p:cNvSpPr txBox="1"/>
          <p:nvPr/>
        </p:nvSpPr>
        <p:spPr>
          <a:xfrm>
            <a:off x="278780" y="1139335"/>
            <a:ext cx="48061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Evaporation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Condensation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Sublimation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Precipitation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Transpiration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Runoff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Infiltration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7477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EB838-1026-B427-46CB-18BE89A29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BFA33-98B7-0AAB-6F46-6A54DDF6C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How the Small Water Cycle Functions in Healthy Systems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CA4F0C-4E60-7D50-BFF1-2B43570C609F}"/>
              </a:ext>
            </a:extLst>
          </p:cNvPr>
          <p:cNvSpPr txBox="1"/>
          <p:nvPr/>
        </p:nvSpPr>
        <p:spPr>
          <a:xfrm>
            <a:off x="289931" y="1786106"/>
            <a:ext cx="48061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Requires the same soil structure for infiltration,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Water does not reach major rivers and oceans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Much is transpired by plants especially trees &amp; shrubs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Is as important as the long cycle (oceanic)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Often referred to as the terrestrial water cycle or the hydrological cycle.</a:t>
            </a:r>
          </a:p>
        </p:txBody>
      </p:sp>
      <p:pic>
        <p:nvPicPr>
          <p:cNvPr id="3" name="Picture 2" descr="2 Main components of the forest hydrological cycle. Small changes in... |  Download Scientific Diagram">
            <a:extLst>
              <a:ext uri="{FF2B5EF4-FFF2-40B4-BE49-F238E27FC236}">
                <a16:creationId xmlns:a16="http://schemas.microsoft.com/office/drawing/2014/main" id="{052EF864-0F93-272E-35D2-73C2BA1B7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273" y="1139335"/>
            <a:ext cx="6482800" cy="492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001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B0C3C-8AD4-958D-EDA6-17CBEC0C6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0427E-06DB-CCB5-8D92-A1E9032D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Many Farms Have Almost as Much Run Off as A Parking Lot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E44F0-4209-607F-E079-117F3065D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80" y="1125416"/>
            <a:ext cx="4376518" cy="497339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Compacted ground shed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water cuts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channels move more water faster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ground becomes dryer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Much of the rain falls when the ground is bare or almost bare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When the heat comes the ground is baked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Compaction increases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This is the new cycle we have created, I call it the top soil removal cycle</a:t>
            </a:r>
          </a:p>
        </p:txBody>
      </p:sp>
      <p:pic>
        <p:nvPicPr>
          <p:cNvPr id="3076" name="Picture 4" descr="Using Manure as an Aid in Reducing Erosion and Runoff | CropWatch |  University of Nebraska–Lincoln">
            <a:extLst>
              <a:ext uri="{FF2B5EF4-FFF2-40B4-BE49-F238E27FC236}">
                <a16:creationId xmlns:a16="http://schemas.microsoft.com/office/drawing/2014/main" id="{4A6DA24A-FBFD-CB8D-20EE-B523921CE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571" y="951410"/>
            <a:ext cx="7257249" cy="54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804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E0C23-6422-FC55-393D-E036284FB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EFE25-9752-6D14-437E-E47C7713A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43" y="379045"/>
            <a:ext cx="11621455" cy="760290"/>
          </a:xfrm>
        </p:spPr>
        <p:txBody>
          <a:bodyPr/>
          <a:lstStyle/>
          <a:p>
            <a:pPr algn="ctr"/>
            <a:r>
              <a:rPr lang="en-US" sz="3200" b="1" dirty="0"/>
              <a:t>Buffers Don’t Really Work Without a Healthy Water Cycle</a:t>
            </a:r>
          </a:p>
        </p:txBody>
      </p:sp>
      <p:pic>
        <p:nvPicPr>
          <p:cNvPr id="4098" name="Picture 2" descr="Drought: five ways to stop heavy rains washing away parched soil">
            <a:extLst>
              <a:ext uri="{FF2B5EF4-FFF2-40B4-BE49-F238E27FC236}">
                <a16:creationId xmlns:a16="http://schemas.microsoft.com/office/drawing/2014/main" id="{03E17CB7-B106-93BB-E768-A85A493D3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908" y="1547233"/>
            <a:ext cx="7225990" cy="406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00CC91-45F3-2678-F60C-5A3AD6DBE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80" y="1125416"/>
            <a:ext cx="4376518" cy="497339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Once water starts moving across the land it will down trees, sweep grass flat, find and create new channels,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Every inch that falls on one acre of water shed is over 27,000 gallons of water, if infiltration is poor, much of it runs across the surface.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If you are catching even just 10 acres of rain at 1 inch, you are asking a riparian strip to infiltrate almost 300,000 gallons of water.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 airplane flight in spring across he nation will show you just how bad the problem is. </a:t>
            </a:r>
          </a:p>
        </p:txBody>
      </p:sp>
    </p:spTree>
    <p:extLst>
      <p:ext uri="{BB962C8B-B14F-4D97-AF65-F5344CB8AC3E}">
        <p14:creationId xmlns:p14="http://schemas.microsoft.com/office/powerpoint/2010/main" val="2233810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B2834-CE8E-4C01-28E6-6CEC9C8A4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07E9F-C542-1D76-878C-6C37F89E8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Buffer Strips are Simply Over Loaded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0F6AC8-A5F6-3178-67E2-E6F8B0173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370" y="1139334"/>
            <a:ext cx="5906590" cy="4362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78BC95-855B-FF7E-4BE6-409C12514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40" y="1139335"/>
            <a:ext cx="5094817" cy="436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11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E22EA-AA14-86A5-901D-D004561B4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9B743-B10F-C213-7BE1-BD5880E3C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The Forest Floor is a Lake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3FC0F-364A-615B-F170-382CB69B1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538" y="1036208"/>
            <a:ext cx="6334699" cy="4973394"/>
          </a:xfrm>
        </p:spPr>
        <p:txBody>
          <a:bodyPr/>
          <a:lstStyle/>
          <a:p>
            <a:r>
              <a:rPr lang="en-US" sz="2000" dirty="0"/>
              <a:t>To have a healthy system and complete water cycle the water must infiltrate and move though the land and be held by it.</a:t>
            </a:r>
          </a:p>
          <a:p>
            <a:r>
              <a:rPr lang="en-US" sz="2000" dirty="0"/>
              <a:t>This requires healthy soil structure, organic matter, soil microbes and covered soils.</a:t>
            </a:r>
          </a:p>
          <a:p>
            <a:r>
              <a:rPr lang="en-US" sz="2000" dirty="0"/>
              <a:t>We are back to our 5 soil spheres</a:t>
            </a:r>
          </a:p>
          <a:p>
            <a:pPr lvl="1"/>
            <a:r>
              <a:rPr lang="en-US" sz="1600" dirty="0" err="1"/>
              <a:t>Detritussphere</a:t>
            </a:r>
            <a:endParaRPr lang="en-US" sz="1600" dirty="0"/>
          </a:p>
          <a:p>
            <a:pPr lvl="1"/>
            <a:r>
              <a:rPr lang="en-US" sz="1600" dirty="0" err="1"/>
              <a:t>Drillosphere</a:t>
            </a:r>
            <a:endParaRPr lang="en-US" sz="1600" dirty="0"/>
          </a:p>
          <a:p>
            <a:pPr lvl="1"/>
            <a:r>
              <a:rPr lang="en-US" sz="1600" dirty="0"/>
              <a:t>Rhizosphere</a:t>
            </a:r>
          </a:p>
          <a:p>
            <a:pPr lvl="1"/>
            <a:r>
              <a:rPr lang="en-US" sz="1600" dirty="0" err="1"/>
              <a:t>Aggregtusphere</a:t>
            </a:r>
            <a:endParaRPr lang="en-US" sz="1600" dirty="0"/>
          </a:p>
          <a:p>
            <a:pPr lvl="1"/>
            <a:r>
              <a:rPr lang="en-US" sz="1600" dirty="0" err="1"/>
              <a:t>Porosphere</a:t>
            </a:r>
            <a:endParaRPr lang="en-US" sz="1600" dirty="0"/>
          </a:p>
          <a:p>
            <a:r>
              <a:rPr lang="en-US" sz="2000" dirty="0"/>
              <a:t>Remember healthy soil is ideally 25% air and 25% water.  In other words 50% space.</a:t>
            </a:r>
          </a:p>
          <a:p>
            <a:r>
              <a:rPr lang="en-US" sz="2000" dirty="0"/>
              <a:t>Soil can only be structured this way by the actions of microbes and plant roots</a:t>
            </a:r>
          </a:p>
        </p:txBody>
      </p:sp>
      <p:pic>
        <p:nvPicPr>
          <p:cNvPr id="6148" name="Picture 4" descr="1618930120 forest%20path">
            <a:extLst>
              <a:ext uri="{FF2B5EF4-FFF2-40B4-BE49-F238E27FC236}">
                <a16:creationId xmlns:a16="http://schemas.microsoft.com/office/drawing/2014/main" id="{8518E7EA-6D37-1D60-A89E-E859E71E0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049" y="1036208"/>
            <a:ext cx="3793273" cy="569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413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912C2-8E1C-EBE1-8ECF-FBBB43663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2318"/>
            <a:ext cx="9144000" cy="1916031"/>
          </a:xfrm>
        </p:spPr>
        <p:txBody>
          <a:bodyPr/>
          <a:lstStyle/>
          <a:p>
            <a:r>
              <a:rPr lang="en-US" b="1" dirty="0"/>
              <a:t>Back Yard Cover Crops and Soil Secrets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F6926-C738-6A8C-4881-048BE1182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73815"/>
            <a:ext cx="9144000" cy="1655762"/>
          </a:xfrm>
        </p:spPr>
        <p:txBody>
          <a:bodyPr/>
          <a:lstStyle/>
          <a:p>
            <a:r>
              <a:rPr lang="en-US" dirty="0"/>
              <a:t>Building, Increasing and Holding Fertility</a:t>
            </a:r>
          </a:p>
          <a:p>
            <a:r>
              <a:rPr lang="en-US" dirty="0">
                <a:hlinkClick r:id="rId2"/>
              </a:rPr>
              <a:t>www.homefoodsystems.com</a:t>
            </a:r>
            <a:endParaRPr lang="en-US" dirty="0"/>
          </a:p>
          <a:p>
            <a:endParaRPr lang="en-US" dirty="0"/>
          </a:p>
          <a:p>
            <a:r>
              <a:rPr lang="en-US" sz="5400" dirty="0"/>
              <a:t>End of Chapter Two </a:t>
            </a:r>
          </a:p>
        </p:txBody>
      </p:sp>
    </p:spTree>
    <p:extLst>
      <p:ext uri="{BB962C8B-B14F-4D97-AF65-F5344CB8AC3E}">
        <p14:creationId xmlns:p14="http://schemas.microsoft.com/office/powerpoint/2010/main" val="3713812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8A96D-7BB2-1B9B-84ED-62CBCE232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One – Introduction to the Concept &amp; Soil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B32CE-817A-F744-BA05-4918B6AEC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538" y="1125416"/>
            <a:ext cx="7030511" cy="4973394"/>
          </a:xfrm>
        </p:spPr>
        <p:txBody>
          <a:bodyPr/>
          <a:lstStyle/>
          <a:p>
            <a:r>
              <a:rPr lang="en-US" sz="2400" dirty="0"/>
              <a:t>What is a cover crop</a:t>
            </a:r>
          </a:p>
          <a:p>
            <a:r>
              <a:rPr lang="en-US" sz="2400" dirty="0"/>
              <a:t>How Long Have Humans Used Cover Crops</a:t>
            </a:r>
          </a:p>
          <a:p>
            <a:pPr lvl="1"/>
            <a:r>
              <a:rPr lang="en-US" sz="2000" dirty="0"/>
              <a:t>Washington and Jefferson lamented they were under used</a:t>
            </a:r>
          </a:p>
          <a:p>
            <a:pPr lvl="1"/>
            <a:r>
              <a:rPr lang="en-US" sz="2000" dirty="0"/>
              <a:t>Records in China and India go back 1000s of years</a:t>
            </a:r>
          </a:p>
          <a:p>
            <a:pPr lvl="1"/>
            <a:r>
              <a:rPr lang="en-US" sz="2000" dirty="0"/>
              <a:t>Before chem ag you either covered or you moved</a:t>
            </a:r>
          </a:p>
          <a:p>
            <a:r>
              <a:rPr lang="en-US" sz="2400" dirty="0"/>
              <a:t>Why do we use cultivated species for covers vs. weeds/wild plants</a:t>
            </a:r>
          </a:p>
          <a:p>
            <a:r>
              <a:rPr lang="en-US" sz="2400" dirty="0"/>
              <a:t>What is cover crop termination</a:t>
            </a:r>
          </a:p>
          <a:p>
            <a:r>
              <a:rPr lang="en-US" sz="2400" dirty="0"/>
              <a:t>What is “planting green” </a:t>
            </a:r>
          </a:p>
          <a:p>
            <a:r>
              <a:rPr lang="en-US" sz="2400" dirty="0"/>
              <a:t>Where does cover cropping work</a:t>
            </a:r>
          </a:p>
          <a:p>
            <a:endParaRPr lang="en-US" sz="2400" dirty="0"/>
          </a:p>
        </p:txBody>
      </p:sp>
      <p:pic>
        <p:nvPicPr>
          <p:cNvPr id="1026" name="Picture 2" descr="Summer cover crop mixture. Photo credit: Xerxes Society/Kelly Gill">
            <a:extLst>
              <a:ext uri="{FF2B5EF4-FFF2-40B4-BE49-F238E27FC236}">
                <a16:creationId xmlns:a16="http://schemas.microsoft.com/office/drawing/2014/main" id="{812936B9-95F2-F267-84E3-E16414286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771" y="1125416"/>
            <a:ext cx="4242110" cy="280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terseeding Cover Crops in Corn | Albert Lea Seed">
            <a:extLst>
              <a:ext uri="{FF2B5EF4-FFF2-40B4-BE49-F238E27FC236}">
                <a16:creationId xmlns:a16="http://schemas.microsoft.com/office/drawing/2014/main" id="{D885955C-A092-2CB7-E722-F61447DB5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771" y="4049909"/>
            <a:ext cx="4242110" cy="270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503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100C4-8717-93EB-FF02-55593E224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DC81D-E03D-DBBD-892C-31B1A3F4C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Three – Tillage vs. Healthy Soils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8FACB-E047-A8E4-A2EA-418CCCA0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064" y="980450"/>
            <a:ext cx="10426390" cy="4803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What Happens When We Till – Hair Net Weeds are Germination Triggered</a:t>
            </a:r>
          </a:p>
        </p:txBody>
      </p:sp>
      <p:pic>
        <p:nvPicPr>
          <p:cNvPr id="1026" name="Picture 2" descr="NSW WeedWise">
            <a:extLst>
              <a:ext uri="{FF2B5EF4-FFF2-40B4-BE49-F238E27FC236}">
                <a16:creationId xmlns:a16="http://schemas.microsoft.com/office/drawing/2014/main" id="{E928AAE8-D5EA-5317-4036-F3E4456D6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927" y="1618076"/>
            <a:ext cx="4946317" cy="386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now the Weeds | eOrganic">
            <a:extLst>
              <a:ext uri="{FF2B5EF4-FFF2-40B4-BE49-F238E27FC236}">
                <a16:creationId xmlns:a16="http://schemas.microsoft.com/office/drawing/2014/main" id="{34BF1B0E-2A7B-EB25-671C-8C868FA1C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23" y="1618076"/>
            <a:ext cx="6376749" cy="386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077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91CD0-E6DD-9B6F-C878-7BE815CB5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5E247-5CA5-0FB9-8B97-8355684A3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Three – Tillage vs. Healthy Soils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D5488-7521-9A51-F9AC-3BE9F2F40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064" y="980450"/>
            <a:ext cx="10426390" cy="4803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What Happens When We Till – Carbon is Released into the Atmosphere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61FE4F-F466-75F1-06A1-DDB329E1D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78" y="1460810"/>
            <a:ext cx="5566318" cy="4174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1227F9-018C-09D5-4A8E-E09DC0377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460810"/>
            <a:ext cx="5566318" cy="417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90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C3AA5-1A09-1F6B-DD63-3AD2E3A35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908B1-5143-7602-6739-10B077CDE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Three – Tillage vs. Healthy Soils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0CAF4-7491-F5F8-5115-72D7710A1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064" y="980450"/>
            <a:ext cx="10426390" cy="4803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What Happens When We Till – With Very Few Living Roots Left the Carbon Cycle is Disrupted</a:t>
            </a:r>
          </a:p>
        </p:txBody>
      </p:sp>
      <p:pic>
        <p:nvPicPr>
          <p:cNvPr id="2050" name="Picture 2" descr="Tilling | Umweltbundesamt">
            <a:extLst>
              <a:ext uri="{FF2B5EF4-FFF2-40B4-BE49-F238E27FC236}">
                <a16:creationId xmlns:a16="http://schemas.microsoft.com/office/drawing/2014/main" id="{C5782040-82FC-0170-B05D-FDB4BA4E9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79" y="1460810"/>
            <a:ext cx="5516136" cy="413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ips For Tilling Soil In A Garden | Gardening Know How">
            <a:extLst>
              <a:ext uri="{FF2B5EF4-FFF2-40B4-BE49-F238E27FC236}">
                <a16:creationId xmlns:a16="http://schemas.microsoft.com/office/drawing/2014/main" id="{CBBAFA4A-93AD-6701-1783-9188C4CEC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182" y="1460810"/>
            <a:ext cx="5516136" cy="413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53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0D8E7-A2B6-F29B-2458-D39EF9F03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978C8-9FE9-15F7-14E7-22F60903D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Three – Tillage vs. Healthy Soils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BE09F-42B7-B7AA-0574-8DF20744A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064" y="980450"/>
            <a:ext cx="10426390" cy="4803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What Happens When We Till – Soil is Loose at First and Blows/Washes Away Then Compacts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3D93CCF9-5709-047A-D3A0-FCB57D553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83" y="1447653"/>
            <a:ext cx="5213182" cy="388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orn Stand Management | Golden Harvest">
            <a:extLst>
              <a:ext uri="{FF2B5EF4-FFF2-40B4-BE49-F238E27FC236}">
                <a16:creationId xmlns:a16="http://schemas.microsoft.com/office/drawing/2014/main" id="{EA13AE03-CAF4-321C-9578-5D4429A35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289" y="1447653"/>
            <a:ext cx="5174165" cy="388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275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898CC-AC83-9CFC-9177-12A497F76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7FDCF-584A-3E1D-CB45-84C532953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Three – Tillage vs. Healthy Soils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26A76-F52F-3EC8-D681-726B744BD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83" y="899155"/>
            <a:ext cx="11182234" cy="4803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What Happens When We Till – R-Strategist Bacteria Explode in Population Consuming Organic Matter</a:t>
            </a:r>
          </a:p>
        </p:txBody>
      </p:sp>
      <p:pic>
        <p:nvPicPr>
          <p:cNvPr id="6146" name="Picture 2" descr="What are Soil Microbes | Using beneficial bacteria in your grow">
            <a:extLst>
              <a:ext uri="{FF2B5EF4-FFF2-40B4-BE49-F238E27FC236}">
                <a16:creationId xmlns:a16="http://schemas.microsoft.com/office/drawing/2014/main" id="{3FBFA4C6-F80D-2FF3-F596-33F933F4D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88" y="1563976"/>
            <a:ext cx="5762763" cy="403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431A4A-3826-3CCE-36BF-6E6E9741C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51" y="1563976"/>
            <a:ext cx="5855712" cy="403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267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47538-42A2-17AE-ED03-8FED9BB77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513D6-6AF2-B110-8178-F4A714CC1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Three – Tillage vs. Healthy Soils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AA28B-967A-D546-F731-0ACDAFD34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83" y="899155"/>
            <a:ext cx="11182234" cy="4803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What Happens When We Till – Tap Root Weeds Are Triggered to Germinate</a:t>
            </a:r>
          </a:p>
        </p:txBody>
      </p:sp>
      <p:pic>
        <p:nvPicPr>
          <p:cNvPr id="7170" name="Picture 2" descr="Uprooted plant with long tap root">
            <a:extLst>
              <a:ext uri="{FF2B5EF4-FFF2-40B4-BE49-F238E27FC236}">
                <a16:creationId xmlns:a16="http://schemas.microsoft.com/office/drawing/2014/main" id="{3ED32E43-8585-6DEB-09F0-A3EDD4C0B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977" y="1565061"/>
            <a:ext cx="6140140" cy="409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90D053-7B02-0259-1C41-17702B152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5061"/>
            <a:ext cx="428625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29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BC9F7-AA21-2E27-E617-ED5AA6D29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B789C-2135-7884-BD4A-D3CCF5FB7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Three – Tillage vs. Healthy Soils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CCC39-B5F7-271F-EAA3-D205000F7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83" y="899155"/>
            <a:ext cx="11182234" cy="4803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What Happens When We Till – Herbicide, Pesticide, Fungicide &amp; Fertilizer are Needed for Therapy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84BC2D-1CE5-6188-30FE-CF97AB708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64" y="1562643"/>
            <a:ext cx="5903352" cy="4079872"/>
          </a:xfrm>
          <a:prstGeom prst="rect">
            <a:avLst/>
          </a:prstGeom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03FEF46A-3083-63FE-6461-D2A9DB698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730" y="1562643"/>
            <a:ext cx="5439830" cy="407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801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BFC58-F3FE-7B12-6F3E-34A39D61E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BEA67-F941-3CE8-3786-20359F96D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Three – Tillage vs. Healthy Soils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70273-FE17-F5E6-81BB-67977E880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83" y="899155"/>
            <a:ext cx="11182234" cy="4803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What Happens When We Till – The Cycle We Don’t Want Continues 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5D98CD6-99CC-55FB-3BDD-F2057FAC5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7" y="1433511"/>
            <a:ext cx="6113916" cy="418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47DBDB78-B547-5AB8-86F8-06440A2277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F50994F6-DEF8-F306-C5B2-C0F93F95B0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39C27615-2C4F-604B-B169-A52FEC7642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211680-6F22-6C42-68F4-1F07B6D48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74" y="1433512"/>
            <a:ext cx="4996066" cy="418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63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72B34-5708-E597-2EF9-77C9F8660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13CE4-87CD-382B-96FF-96D1BBBE2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Three – Tillage vs. Healthy Soils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F35E0-3D36-7E81-309A-BB5C24703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83" y="899155"/>
            <a:ext cx="11182234" cy="4803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How Do We Protect the Soil – Keep Armor on the Soil at all Times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4002785C-DD46-EAEA-9B1A-B5050E2B7C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A28D58C4-5239-F43B-497C-88FCCC458E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BD2224CB-1F58-F9AC-3E96-21AD440602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C54CBA-64A0-A3CE-D4DE-1AFA44D5E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19" y="1483807"/>
            <a:ext cx="4195181" cy="4195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C2152D-5955-7096-650D-511BA6BDC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483808"/>
            <a:ext cx="4195181" cy="419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66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C9141-8254-10E8-9FC4-22C77FA91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109A3-F392-6A7D-BD53-BA970F6D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Three – Tillage vs. Healthy Soils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7E755-F1DB-5322-1E26-31E4BD035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83" y="899155"/>
            <a:ext cx="11182234" cy="4803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How Do We Protect the Soil – Keep Living Roots in the Soil as Long as Possible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2D0A6BE4-F6AD-8230-5158-9B4FE1E89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FE64239D-1F77-E5F1-DCB3-B24EC60C9B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B78A8A2B-F21B-BCCC-4E02-A28A3F9E95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66630D3-D00D-C78E-6D78-6501A7BDA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65" y="1371600"/>
            <a:ext cx="5591496" cy="432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ung Bean Seed Inoculant">
            <a:extLst>
              <a:ext uri="{FF2B5EF4-FFF2-40B4-BE49-F238E27FC236}">
                <a16:creationId xmlns:a16="http://schemas.microsoft.com/office/drawing/2014/main" id="{04701F18-7DCD-E0A3-4634-38D6A716A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4591954" cy="432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0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70820-DC86-4709-858B-F9E04A419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55AE5-2094-1AEF-8877-7CBAA858E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One – Introduction to the Concept &amp; Soil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83F80-2BD7-6A90-2F52-CEE39EB47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24" y="1125416"/>
            <a:ext cx="7030511" cy="4973394"/>
          </a:xfrm>
        </p:spPr>
        <p:txBody>
          <a:bodyPr/>
          <a:lstStyle/>
          <a:p>
            <a:r>
              <a:rPr lang="en-US" sz="2400" dirty="0"/>
              <a:t>The Six Functions of Soil</a:t>
            </a:r>
          </a:p>
          <a:p>
            <a:endParaRPr lang="en-US" sz="2400" dirty="0"/>
          </a:p>
          <a:p>
            <a:pPr lvl="1"/>
            <a:r>
              <a:rPr lang="en-US" dirty="0"/>
              <a:t>Growth Medium</a:t>
            </a:r>
          </a:p>
          <a:p>
            <a:pPr lvl="1"/>
            <a:r>
              <a:rPr lang="en-US" dirty="0"/>
              <a:t>Habitat for Soil Organisms</a:t>
            </a:r>
          </a:p>
          <a:p>
            <a:pPr lvl="1"/>
            <a:r>
              <a:rPr lang="en-US" dirty="0"/>
              <a:t>Supply and purify water</a:t>
            </a:r>
          </a:p>
          <a:p>
            <a:pPr lvl="1"/>
            <a:r>
              <a:rPr lang="en-US" dirty="0"/>
              <a:t>Engineering Medium</a:t>
            </a:r>
          </a:p>
          <a:p>
            <a:pPr lvl="1"/>
            <a:r>
              <a:rPr lang="en-US" dirty="0"/>
              <a:t>Recycle Nutrients and Organic Matter</a:t>
            </a:r>
          </a:p>
          <a:p>
            <a:pPr lvl="1"/>
            <a:r>
              <a:rPr lang="en-US" dirty="0"/>
              <a:t>Atmosphere Modifier</a:t>
            </a:r>
          </a:p>
          <a:p>
            <a:pPr lvl="1"/>
            <a:endParaRPr lang="en-US" dirty="0"/>
          </a:p>
        </p:txBody>
      </p:sp>
      <p:pic>
        <p:nvPicPr>
          <p:cNvPr id="2050" name="Picture 2" descr="The many functions and ecosystem services performed by soil can be... |  Download Scientific Diagram">
            <a:extLst>
              <a:ext uri="{FF2B5EF4-FFF2-40B4-BE49-F238E27FC236}">
                <a16:creationId xmlns:a16="http://schemas.microsoft.com/office/drawing/2014/main" id="{D8ECBCE5-5F0F-59B0-CEB0-631E47A0E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045" y="1025064"/>
            <a:ext cx="6255563" cy="54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577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DC581-424D-7C77-9922-933293B5D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C6209-0DAC-91F0-9A05-0F1E70D5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Three – Tillage vs. Healthy Soils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E12EA-0890-E7B2-2E2C-9F0E67862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83" y="899155"/>
            <a:ext cx="11182234" cy="4803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How Do We Protect the Soil – Stop Tilling and Use Minimal Disturbance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75CD3B00-6729-050E-89BC-33A31EDBE1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BA25C13C-14C9-BB9A-79E8-DCA40612C9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0F67BAE8-3060-12C1-BCBD-FC58107499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0" name="Picture 2" descr="Planting into cover crops, feedback needed | The Standard Newspaper">
            <a:extLst>
              <a:ext uri="{FF2B5EF4-FFF2-40B4-BE49-F238E27FC236}">
                <a16:creationId xmlns:a16="http://schemas.microsoft.com/office/drawing/2014/main" id="{4532130D-BF0D-C41B-6CAD-DECC0328C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7" y="1490662"/>
            <a:ext cx="5481599" cy="411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Using wood chips as mulch for vegetables - Greg Alder's Yard Posts:  Southern California food gardening">
            <a:extLst>
              <a:ext uri="{FF2B5EF4-FFF2-40B4-BE49-F238E27FC236}">
                <a16:creationId xmlns:a16="http://schemas.microsoft.com/office/drawing/2014/main" id="{A332F82E-2318-29EF-9528-9E1DC76FD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807" y="1490662"/>
            <a:ext cx="5481598" cy="411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340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8B443-239C-54D4-E94D-AF146BCD9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D340B-2AAD-A746-9DFE-E4DCCA056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Three – Tillage vs. Healthy Soils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D3F8D-CAC2-6856-A756-47933719D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83" y="899155"/>
            <a:ext cx="11182234" cy="4803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How Do We Protect the Soil – Stop Using the Chemical “Cocktails of the </a:t>
            </a:r>
            <a:r>
              <a:rPr lang="en-US" sz="2000" dirty="0" err="1"/>
              <a:t>Cides</a:t>
            </a:r>
            <a:r>
              <a:rPr lang="en-US" sz="2000" dirty="0"/>
              <a:t>” (killers)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2593CF72-5973-4465-76C5-C244529B00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0A9D4EE-AE4C-C2B8-6F03-86DCD84366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5A1CB656-4D27-7505-FAF5-4A59DE2FD2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 descr="No photo description available.">
            <a:extLst>
              <a:ext uri="{FF2B5EF4-FFF2-40B4-BE49-F238E27FC236}">
                <a16:creationId xmlns:a16="http://schemas.microsoft.com/office/drawing/2014/main" id="{EA17CE7E-F719-E419-1C7D-F8FE41EED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087" y="1416905"/>
            <a:ext cx="4038327" cy="415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Beneficial Insects">
            <a:extLst>
              <a:ext uri="{FF2B5EF4-FFF2-40B4-BE49-F238E27FC236}">
                <a16:creationId xmlns:a16="http://schemas.microsoft.com/office/drawing/2014/main" id="{3C48EB99-DA79-D8B0-0D6F-680DF7821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" y="1415046"/>
            <a:ext cx="4159405" cy="415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Spined Soldier Bug">
            <a:extLst>
              <a:ext uri="{FF2B5EF4-FFF2-40B4-BE49-F238E27FC236}">
                <a16:creationId xmlns:a16="http://schemas.microsoft.com/office/drawing/2014/main" id="{0327620C-9AFE-9F89-244B-0F259357C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0969" y="2099921"/>
            <a:ext cx="4190062" cy="279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84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D02DE-6B82-B46E-67C3-0A3B5A479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23AD0-6D91-C621-03D6-08289B8D2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Three – Tillage vs. Healthy Soils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9129E-FEF2-9252-E286-69BF54730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83" y="899155"/>
            <a:ext cx="11182234" cy="4803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How Do We Protect the Soil – Integrate Animals into Your Systems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E2059FB9-7DC7-F92C-7537-550180552A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6164E1AF-016D-9C86-B267-F7326FCC10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3824021E-E040-624E-63BF-9D6D7A8B2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76FFED0A-34BF-E287-E533-BEA81055CE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B70FE73B-C564-FB4E-2E96-D67B77F0A6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6" name="Picture 10">
            <a:extLst>
              <a:ext uri="{FF2B5EF4-FFF2-40B4-BE49-F238E27FC236}">
                <a16:creationId xmlns:a16="http://schemas.microsoft.com/office/drawing/2014/main" id="{F7255E43-BAAD-3D53-473C-57EC90FA7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954" y="1470344"/>
            <a:ext cx="5223084" cy="391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Pasturing rabbits SAFELY">
            <a:extLst>
              <a:ext uri="{FF2B5EF4-FFF2-40B4-BE49-F238E27FC236}">
                <a16:creationId xmlns:a16="http://schemas.microsoft.com/office/drawing/2014/main" id="{FD6CFF5E-2D84-4E25-EEBB-53FAB197A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62" y="1470343"/>
            <a:ext cx="5881853" cy="391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854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DBA0E-D2D5-B9EE-AE60-20B0AFE8F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3D96-2082-1E86-B925-47E138FA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Three – Tillage vs. Healthy Soils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99E35-8979-92F3-C437-7FD231854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83" y="899155"/>
            <a:ext cx="11182234" cy="4803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How Do We Protect the Soil – Integrate Animals into Your Systems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2DFD10F8-EBBE-7A92-1BF2-5D74917619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797C61D3-247D-F452-2960-B5ABF06CDF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01814A86-6538-05DC-1F89-5E044EE8E3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3C99DA63-7870-6678-1849-43D340E0FD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A200B480-4963-BAE1-2BF1-025A951397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6" name="Picture 2" descr="Garden Worms">
            <a:extLst>
              <a:ext uri="{FF2B5EF4-FFF2-40B4-BE49-F238E27FC236}">
                <a16:creationId xmlns:a16="http://schemas.microsoft.com/office/drawing/2014/main" id="{0CB12999-79EE-851C-C145-F1C29012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" y="1608925"/>
            <a:ext cx="3144982" cy="213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F1369C-C88A-0F9B-16F6-D56A120FF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29" y="1608925"/>
            <a:ext cx="2798956" cy="2164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11B6ED-3FF4-F396-9EF5-99ED5A4DC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285" y="1611485"/>
            <a:ext cx="2176687" cy="2162175"/>
          </a:xfrm>
          <a:prstGeom prst="rect">
            <a:avLst/>
          </a:prstGeom>
        </p:spPr>
      </p:pic>
      <p:pic>
        <p:nvPicPr>
          <p:cNvPr id="16388" name="Picture 4" descr="How to Get Rid of Springtails | Planet Natural">
            <a:extLst>
              <a:ext uri="{FF2B5EF4-FFF2-40B4-BE49-F238E27FC236}">
                <a16:creationId xmlns:a16="http://schemas.microsoft.com/office/drawing/2014/main" id="{09DF3F30-9589-E8E4-8287-8C94BD490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302" y="3702205"/>
            <a:ext cx="2176687" cy="209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Millipedes—The Good, The Bad &amp; The Ugly ArtisTree">
            <a:extLst>
              <a:ext uri="{FF2B5EF4-FFF2-40B4-BE49-F238E27FC236}">
                <a16:creationId xmlns:a16="http://schemas.microsoft.com/office/drawing/2014/main" id="{FABFFF33-CB61-C511-7788-855E87D10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7" y="3728670"/>
            <a:ext cx="3144982" cy="209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Rough Earthsnake (Snakes of the Texas and Oklahoma Panhandles and  Northeastern New Mexico) · iNaturalist">
            <a:extLst>
              <a:ext uri="{FF2B5EF4-FFF2-40B4-BE49-F238E27FC236}">
                <a16:creationId xmlns:a16="http://schemas.microsoft.com/office/drawing/2014/main" id="{3DEE8A58-88B1-C663-5293-E9E152D3D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438" y="3715225"/>
            <a:ext cx="2798956" cy="209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Cape Ann Vernal Pond Team - American Toad">
            <a:extLst>
              <a:ext uri="{FF2B5EF4-FFF2-40B4-BE49-F238E27FC236}">
                <a16:creationId xmlns:a16="http://schemas.microsoft.com/office/drawing/2014/main" id="{E6B938A9-2462-5209-5AB4-DE3CCDA96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555" y="1622383"/>
            <a:ext cx="2611245" cy="206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Green Tree Frog -">
            <a:extLst>
              <a:ext uri="{FF2B5EF4-FFF2-40B4-BE49-F238E27FC236}">
                <a16:creationId xmlns:a16="http://schemas.microsoft.com/office/drawing/2014/main" id="{5ACE5C59-E324-CF51-95C8-FC5181520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989" y="3691628"/>
            <a:ext cx="2603811" cy="210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9070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D5C0E-9ADF-6654-DD07-9357BA36D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F56-1F30-BAC1-C0CA-6FD7812B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Three – Tillage vs. Healthy Soils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9AD76-1EAB-FACB-F834-D20F4A103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83" y="899155"/>
            <a:ext cx="11182234" cy="4803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How Do We Protect the Soil – Use Diversity in Plantings and Covers</a:t>
            </a:r>
            <a:br>
              <a:rPr lang="en-US" sz="2000" dirty="0"/>
            </a:br>
            <a:endParaRPr lang="en-US" sz="1600" b="1" i="1" dirty="0"/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284B5C82-59FA-2DAD-A266-44D0124200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5049F9E5-2C18-2BE5-F888-4F0D864AE4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A32F8D11-7268-D2A2-90CE-B381DD968C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38" name="Picture 2" descr="Cover Crops - SARE">
            <a:extLst>
              <a:ext uri="{FF2B5EF4-FFF2-40B4-BE49-F238E27FC236}">
                <a16:creationId xmlns:a16="http://schemas.microsoft.com/office/drawing/2014/main" id="{0D1E82C6-9C8F-9DFE-616F-CDB4A9BE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256" y="1659445"/>
            <a:ext cx="5575025" cy="37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0B376A7B-2E74-D12E-6F6E-BE3AA775AD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FB22A844-016C-4800-6260-9E467BB0A0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344F5B-B0B4-5D92-67FC-59FAFE01C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1659445"/>
            <a:ext cx="5216215" cy="3707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618631-DB66-970B-9A8B-8F12573E688A}"/>
              </a:ext>
            </a:extLst>
          </p:cNvPr>
          <p:cNvSpPr txBox="1"/>
          <p:nvPr/>
        </p:nvSpPr>
        <p:spPr>
          <a:xfrm>
            <a:off x="3460887" y="5562212"/>
            <a:ext cx="5575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“Diversity is the Software of the Planet” ~Ray Archuleta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29768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86648-DA53-20EA-A5C3-ECC72A07F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E79E4-30EB-F496-E656-75150908C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Three – Tillage vs. Healthy Soils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638BD84C-2B66-69DF-EA74-80F8ACBDE6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2924E25B-6859-6CF4-2A53-84D5C2FB60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A0E61C47-38BD-4F92-444D-FC226CEAC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354AAC75-4226-1F9D-3C2E-667C79F6F6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99F6BB52-87A1-9254-53CE-DD76BC00FE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0" name="Picture 4" descr="Diversified Farming Systems: A Guide for Soil Regeneration">
            <a:extLst>
              <a:ext uri="{FF2B5EF4-FFF2-40B4-BE49-F238E27FC236}">
                <a16:creationId xmlns:a16="http://schemas.microsoft.com/office/drawing/2014/main" id="{ACDF797B-5B6A-988A-6169-F85614109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70180"/>
            <a:ext cx="10515600" cy="460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8555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912C2-8E1C-EBE1-8ECF-FBBB43663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2318"/>
            <a:ext cx="9144000" cy="1916031"/>
          </a:xfrm>
        </p:spPr>
        <p:txBody>
          <a:bodyPr/>
          <a:lstStyle/>
          <a:p>
            <a:r>
              <a:rPr lang="en-US" b="1" dirty="0"/>
              <a:t>Back Yard Cover Crops and Soil Secrets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F6926-C738-6A8C-4881-048BE1182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73815"/>
            <a:ext cx="9144000" cy="1655762"/>
          </a:xfrm>
        </p:spPr>
        <p:txBody>
          <a:bodyPr/>
          <a:lstStyle/>
          <a:p>
            <a:r>
              <a:rPr lang="en-US" dirty="0"/>
              <a:t>Building, Increasing and Holding Fertility</a:t>
            </a:r>
          </a:p>
          <a:p>
            <a:r>
              <a:rPr lang="en-US" dirty="0">
                <a:hlinkClick r:id="rId2"/>
              </a:rPr>
              <a:t>www.homefoodsystems.com</a:t>
            </a:r>
            <a:endParaRPr lang="en-US" dirty="0"/>
          </a:p>
          <a:p>
            <a:endParaRPr lang="en-US" dirty="0"/>
          </a:p>
          <a:p>
            <a:r>
              <a:rPr lang="en-US" sz="5400" dirty="0"/>
              <a:t>End of Chapter Three </a:t>
            </a:r>
          </a:p>
        </p:txBody>
      </p:sp>
    </p:spTree>
    <p:extLst>
      <p:ext uri="{BB962C8B-B14F-4D97-AF65-F5344CB8AC3E}">
        <p14:creationId xmlns:p14="http://schemas.microsoft.com/office/powerpoint/2010/main" val="31741449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06FBF-ADC0-82AE-7FB2-53C33CA7A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53E72-89F6-9EDF-BD4F-C3401F07A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Four – Fall/Winter Cover Crop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FA042-07EA-FA77-CD6A-9E9C824EF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83" y="899155"/>
            <a:ext cx="11182234" cy="4803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The King of Winter Cover Crops – Cereal Rye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4848B024-3CB9-781E-2F47-B31B5A14FF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19A0DD40-0414-2AD4-9B85-BBEC20EC7F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BF92095A-FFE5-99C4-EC8C-C3D6E1A42E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BC67AA8-3D86-E500-B39C-C984D5D8F2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D25523E9-5A18-D021-5718-4C2E2472E0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4" name="Picture 4" descr="Fall Rye Seed &amp; Winter Wheat Seed - Stamp Seeds">
            <a:extLst>
              <a:ext uri="{FF2B5EF4-FFF2-40B4-BE49-F238E27FC236}">
                <a16:creationId xmlns:a16="http://schemas.microsoft.com/office/drawing/2014/main" id="{E2E62E08-1318-1126-DDB1-154FBDA93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640" y="1451998"/>
            <a:ext cx="3718781" cy="495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0C293C-3229-FA65-E5DF-302C8F3B3036}"/>
              </a:ext>
            </a:extLst>
          </p:cNvPr>
          <p:cNvSpPr txBox="1"/>
          <p:nvPr/>
        </p:nvSpPr>
        <p:spPr>
          <a:xfrm>
            <a:off x="379141" y="1243786"/>
            <a:ext cx="647885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to Know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If you made me pick only one winter cover this is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root systems are huge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Highly cold tolerant (survives temps as low as -35F)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be mowed and regrow in winter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become weedy as it will self reseed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Is mildly allelopathic (small very shallow seeds only)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Is the number one cover crop in commercial farming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have “residue issues” (lack of soil fungus main cause)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Chop and drop is not effective when terminating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Produces lots of organic matter (mostly C, little 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be your only winter cover, but that is not ideal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Seeding rate is only about .15-.25 pounds per 100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9011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21DD6-BCCC-30BC-C262-5627242C2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082A-E286-4F3F-A401-589952B1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Four – Fall/Winter Cover Crop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A2B49-9C25-5467-523C-EA4FE5857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83" y="899155"/>
            <a:ext cx="11182234" cy="4803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The Queen of Winter Cover Crops – Winter Pea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1298D72B-CCA3-3AC4-E6DE-7BC3333B50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F881F522-10A4-EC2B-2C29-B01200ADA7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4B7F694B-3E63-4906-93A8-C31B56F8BE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75007444-48B4-94AE-9CA4-0297F2505D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2719034F-8F50-3BDB-2A29-776EE50CCC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EA7B0A-6383-DD40-CACA-B2EE81085191}"/>
              </a:ext>
            </a:extLst>
          </p:cNvPr>
          <p:cNvSpPr txBox="1"/>
          <p:nvPr/>
        </p:nvSpPr>
        <p:spPr>
          <a:xfrm>
            <a:off x="379141" y="1243786"/>
            <a:ext cx="647885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to Know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If I had to use only two winter covers it would be pea/rye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Roots are more shallow than cereal rye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As a legume if inoculated it produces a lot of nitrogen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It pairs beautifully with rye providing N for rye’s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Rye also provides excellent vertical structure for peas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It is edible including shoots and tendrils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Relatively easy to terminate but likes to “stand back up”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If allowed to flower/seed it uses some of the fixed 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Cold tolerant if established to at least 10F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I’ve had it survive below 0 temps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Grows very rapidly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Provides a lot of biomass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2530" name="Picture 2" descr="Boost Soil Fertility with Winter Peas Cover Crops | GO Seed">
            <a:extLst>
              <a:ext uri="{FF2B5EF4-FFF2-40B4-BE49-F238E27FC236}">
                <a16:creationId xmlns:a16="http://schemas.microsoft.com/office/drawing/2014/main" id="{A5060DC3-0865-8037-DC08-6677E7FC0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493" y="1379515"/>
            <a:ext cx="4795024" cy="479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26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28CC1-87D9-6BD7-B8B8-7A1CAB056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04A11-A12C-5A42-6240-770DC2553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Four – Fall/Winter Cover Crop Options - Grasses</a:t>
            </a:r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75B91000-4C47-617E-4006-C997A66BBC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22C1198E-B4AE-71C4-D05A-1B64C4E309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C73053D6-8BC5-34DA-D5BA-D2F16B8834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88387A8E-44DA-28C0-2D56-1872C61F81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7EEF23AB-52B8-3CA0-2816-8389EE610C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5C903-835C-0619-1EC3-1A6E035E4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644" y="985671"/>
            <a:ext cx="2742644" cy="2748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32162C-3424-7B81-3A00-C299BA855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643" y="3792640"/>
            <a:ext cx="2742645" cy="27481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724ACE-BF49-B62D-87BB-C2269863C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512" y="985671"/>
            <a:ext cx="2742644" cy="2748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2D6F2F-D81E-69E0-E866-BAFC55760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513" y="3792641"/>
            <a:ext cx="2742643" cy="27481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7163E50-0E8A-2546-915E-B97CEEE363CB}"/>
              </a:ext>
            </a:extLst>
          </p:cNvPr>
          <p:cNvSpPr txBox="1"/>
          <p:nvPr/>
        </p:nvSpPr>
        <p:spPr>
          <a:xfrm>
            <a:off x="223024" y="1360449"/>
            <a:ext cx="5418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Treat them all basically the same but</a:t>
            </a:r>
          </a:p>
          <a:p>
            <a:pPr lvl="1"/>
            <a:r>
              <a:rPr lang="en-US" dirty="0"/>
              <a:t>Adjust planting times based on your climate</a:t>
            </a:r>
          </a:p>
          <a:p>
            <a:pPr lvl="1"/>
            <a:r>
              <a:rPr lang="en-US" dirty="0"/>
              <a:t>Use what you can get locally</a:t>
            </a:r>
          </a:p>
          <a:p>
            <a:pPr lvl="1"/>
            <a:r>
              <a:rPr lang="en-US" dirty="0"/>
              <a:t>Triticale is the most cold hardy of all grain/grasses</a:t>
            </a:r>
          </a:p>
          <a:p>
            <a:pPr lvl="1"/>
            <a:r>
              <a:rPr lang="en-US" dirty="0"/>
              <a:t>The freeze thaw cycle does effect survival</a:t>
            </a:r>
          </a:p>
          <a:p>
            <a:pPr lvl="1"/>
            <a:r>
              <a:rPr lang="en-US" dirty="0"/>
              <a:t>Should be terminated at the milk stage</a:t>
            </a:r>
          </a:p>
          <a:p>
            <a:pPr lvl="1"/>
            <a:r>
              <a:rPr lang="en-US" dirty="0"/>
              <a:t>All have huge root systems (great)</a:t>
            </a:r>
          </a:p>
          <a:p>
            <a:pPr lvl="1"/>
            <a:r>
              <a:rPr lang="en-US" dirty="0"/>
              <a:t>White cayuse oats have massive root clods</a:t>
            </a:r>
          </a:p>
          <a:p>
            <a:pPr lvl="1"/>
            <a:r>
              <a:rPr lang="en-US" dirty="0"/>
              <a:t>Oats tend to be the most difficult to terminate</a:t>
            </a:r>
          </a:p>
          <a:p>
            <a:pPr lvl="1"/>
            <a:r>
              <a:rPr lang="en-US" dirty="0"/>
              <a:t>I prefer a mix to any single grass (Barley/Triticale)</a:t>
            </a:r>
          </a:p>
          <a:p>
            <a:pPr lvl="1"/>
            <a:r>
              <a:rPr lang="en-US" dirty="0"/>
              <a:t>If you broadcast harrow with compost/mulch</a:t>
            </a:r>
          </a:p>
        </p:txBody>
      </p:sp>
    </p:spTree>
    <p:extLst>
      <p:ext uri="{BB962C8B-B14F-4D97-AF65-F5344CB8AC3E}">
        <p14:creationId xmlns:p14="http://schemas.microsoft.com/office/powerpoint/2010/main" val="1110782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09141-6585-116D-89D2-9C8AD65C5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C2BB-C368-F58D-7053-ACDC7CA90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One – Introduction to the Concept &amp; Soil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B038D-44B2-18B5-2D32-D699FC9EC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25" y="1125416"/>
            <a:ext cx="6562156" cy="4973394"/>
          </a:xfrm>
        </p:spPr>
        <p:txBody>
          <a:bodyPr/>
          <a:lstStyle/>
          <a:p>
            <a:r>
              <a:rPr lang="en-US" sz="2400" dirty="0"/>
              <a:t>The Spheres of the Soil</a:t>
            </a:r>
          </a:p>
          <a:p>
            <a:endParaRPr lang="en-US" sz="2400" dirty="0"/>
          </a:p>
          <a:p>
            <a:pPr lvl="1"/>
            <a:r>
              <a:rPr lang="en-US" dirty="0" err="1"/>
              <a:t>Detritussphere</a:t>
            </a:r>
            <a:endParaRPr lang="en-US" dirty="0"/>
          </a:p>
          <a:p>
            <a:pPr lvl="1"/>
            <a:r>
              <a:rPr lang="en-US" dirty="0" err="1"/>
              <a:t>Drillosphere</a:t>
            </a:r>
            <a:endParaRPr lang="en-US" dirty="0"/>
          </a:p>
          <a:p>
            <a:pPr lvl="1"/>
            <a:r>
              <a:rPr lang="en-US" dirty="0"/>
              <a:t>Rhizosphere</a:t>
            </a:r>
          </a:p>
          <a:p>
            <a:pPr lvl="1"/>
            <a:r>
              <a:rPr lang="en-US" dirty="0" err="1"/>
              <a:t>Aggregtusphere</a:t>
            </a:r>
            <a:endParaRPr lang="en-US" dirty="0"/>
          </a:p>
          <a:p>
            <a:pPr lvl="1"/>
            <a:r>
              <a:rPr lang="en-US" dirty="0" err="1"/>
              <a:t>Porosphere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9FE0C9-54BA-E2F3-F91D-F1AA67FD6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605" y="1125416"/>
            <a:ext cx="7188820" cy="539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943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08BD3-0ED1-899A-3BE5-ACCD95265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BADD0-2525-41D0-AAA2-C7CCB1E74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Four – Fall/Winter Cover Crop Options - Legumes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69CA8BD2-F766-FF78-D250-F98D302C6C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D6311AD6-FEAF-02C6-BFDD-17815421F7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7F6DF814-4257-F2B4-7470-7E4E2A4361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F19DB09E-35CD-C10D-081F-92F27EC552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29C3CEA6-AC49-01E5-C06C-01C5655CAB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8C1BA5B9-C5BB-4029-4B46-405F79BC49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ECA0C7-958A-A129-33B5-21D6B44D5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712" y="4062664"/>
            <a:ext cx="2988521" cy="25526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61612E-5D69-A8E5-DF85-235BDCF31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712" y="1157100"/>
            <a:ext cx="2968786" cy="27451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432DCB-ACD4-150C-CDDE-CA9AFE696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9242" y="1139335"/>
            <a:ext cx="2779594" cy="27629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7B2762-6990-1782-3AF1-7A2C2A35D7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9242" y="4054685"/>
            <a:ext cx="2779594" cy="25526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4455F8-3206-E3DA-D703-CF050F75FC13}"/>
              </a:ext>
            </a:extLst>
          </p:cNvPr>
          <p:cNvSpPr txBox="1"/>
          <p:nvPr/>
        </p:nvSpPr>
        <p:spPr>
          <a:xfrm>
            <a:off x="271924" y="1367718"/>
            <a:ext cx="53191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Bell and Fava Beans are often seen as equivalent</a:t>
            </a:r>
          </a:p>
          <a:p>
            <a:r>
              <a:rPr lang="en-US" dirty="0"/>
              <a:t>Bells tend to be a better fit IMHO for covers</a:t>
            </a:r>
          </a:p>
          <a:p>
            <a:r>
              <a:rPr lang="en-US" dirty="0"/>
              <a:t>Neither is as cold hardy as winter pea</a:t>
            </a:r>
          </a:p>
          <a:p>
            <a:r>
              <a:rPr lang="en-US" dirty="0"/>
              <a:t>Favas make a good food crop in fall/spring (interplant)</a:t>
            </a:r>
          </a:p>
          <a:p>
            <a:r>
              <a:rPr lang="en-US" dirty="0"/>
              <a:t>Winter legumes should always be planted with N scavengers</a:t>
            </a:r>
          </a:p>
          <a:p>
            <a:pPr lvl="1"/>
            <a:r>
              <a:rPr lang="en-US" dirty="0"/>
              <a:t>Grasses and Radish are good for this</a:t>
            </a:r>
          </a:p>
          <a:p>
            <a:r>
              <a:rPr lang="en-US" dirty="0"/>
              <a:t>Clover and Vetch have some unique cautions</a:t>
            </a:r>
          </a:p>
          <a:p>
            <a:pPr lvl="1"/>
            <a:r>
              <a:rPr lang="en-US" dirty="0"/>
              <a:t>We will cover those cautions later</a:t>
            </a:r>
          </a:p>
          <a:p>
            <a:r>
              <a:rPr lang="en-US" dirty="0"/>
              <a:t>Tomatoes love to come behind vetch</a:t>
            </a:r>
          </a:p>
          <a:p>
            <a:r>
              <a:rPr lang="en-US" dirty="0"/>
              <a:t>Clovers are massive pollinator attractors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650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A2FB1-A5CE-6A2B-3347-0414E0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4219D-0215-DAB9-06D0-9B17FD101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Four – Fall/Winter Cover Crop Options - Brassicas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FE535E91-19CB-FC78-F540-8243160654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4F625B9F-9DF4-AD8B-1550-8B6DA9E721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3D033DD9-B9F9-DD73-DEFB-289EFD5889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F2845301-E98D-6E12-B865-CE2FA469E9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381797DE-B3DF-4FB4-361C-6AA7E86A8B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36498F00-F7DD-6138-0AF2-B681C09918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E2E0D-CBA6-3DFA-506E-9CA3B5E76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549" y="1028620"/>
            <a:ext cx="2707888" cy="27078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AD8568-EFE7-F2AA-7CF5-35202948A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549" y="3875368"/>
            <a:ext cx="2707888" cy="2707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01B52E-0F56-A99F-2F51-8335E5198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374" y="1025912"/>
            <a:ext cx="2707888" cy="27133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1C310B-B73C-C78D-853E-F6BB9F6E2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845" y="3869952"/>
            <a:ext cx="2713304" cy="27133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C836A1-2F5A-4BFE-1A92-CFA49A14C167}"/>
              </a:ext>
            </a:extLst>
          </p:cNvPr>
          <p:cNvSpPr txBox="1"/>
          <p:nvPr/>
        </p:nvSpPr>
        <p:spPr>
          <a:xfrm>
            <a:off x="190564" y="1061278"/>
            <a:ext cx="61683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root systems which decay rapidly after death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the exception of turnip all are deep tap roots with a tillage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say brassicas will “kill all soil biology” this is an over statement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can fumigate and kill off some pathogens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weed control with glucosinolates &amp; rapid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Mustards and Rape Seed have more anti microbe chemicals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Daikon tends to winter kill in climates with multiple days under 28F in a row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recommended as a single species cover, this mitigates negative bio effects and grazing concerns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are an excellent N scavenger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will send out hair roots to harvest N from peas,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Corn loves to grow behind daikon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Sugar beets provide a lot of sugar (soil organism food)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8195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14E87-6E3A-99F9-1241-B741DAD50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70726-9106-3A00-EBAD-D85C7BA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Four – Fall/Winter Cover Crop Options – Use Caution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FC0D6A9A-3329-6A49-5261-CEEBB8366D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8A3DB9C3-032B-CF4D-3D56-EC45557B73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AEE2A4FF-6937-7C62-E342-AC546AFE92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1519E3E-DF22-3358-D788-A4AAB757B0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45BF3A38-5B5C-BF3B-6C02-F286280F8A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A986480E-ADCC-1515-BC59-41899D86C5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32BF1B-3FFF-AD5A-D6D2-18810FDF1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751" y="1195685"/>
            <a:ext cx="2533049" cy="25381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69E4C5-7F11-DEBD-4313-C29D4FF00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95685"/>
            <a:ext cx="2533352" cy="25384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598A82-1B44-7644-4C1A-315AF02B2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948124"/>
            <a:ext cx="2536933" cy="26384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E54A4A-37EF-4B61-AA14-657DD0CBD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0752" y="3948124"/>
            <a:ext cx="2533048" cy="26384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E17DCB-C6A0-6CBA-4341-960ECC366B7D}"/>
              </a:ext>
            </a:extLst>
          </p:cNvPr>
          <p:cNvSpPr txBox="1"/>
          <p:nvPr/>
        </p:nvSpPr>
        <p:spPr>
          <a:xfrm>
            <a:off x="200722" y="1282390"/>
            <a:ext cx="58283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not confuse cereal rye for rye grass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some temperate climates rye grass can seem almost perennial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Rye grass does reliably summer kill in the south (zone 8+)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Clovers/Alfalfa work great but can be hard to kill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May require tillage – not always bad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Vetch is a great nitrogen fixer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Vetch is also difficult to kill and deal with fibrous bulk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However tomatoes and other night shades love vetch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Plant single plants where tomato &amp; peppers will 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Prune them below the soil line and plant adjacent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Cut the plants up with shears (chop/drop)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Honestly these may not the best choices for your garden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1388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912C2-8E1C-EBE1-8ECF-FBBB43663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2318"/>
            <a:ext cx="9144000" cy="1916031"/>
          </a:xfrm>
        </p:spPr>
        <p:txBody>
          <a:bodyPr/>
          <a:lstStyle/>
          <a:p>
            <a:r>
              <a:rPr lang="en-US" b="1" dirty="0"/>
              <a:t>Back Yard Cover Crops and Soil Secrets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F6926-C738-6A8C-4881-048BE1182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73815"/>
            <a:ext cx="9144000" cy="1655762"/>
          </a:xfrm>
        </p:spPr>
        <p:txBody>
          <a:bodyPr/>
          <a:lstStyle/>
          <a:p>
            <a:r>
              <a:rPr lang="en-US" dirty="0"/>
              <a:t>Building, Increasing and Holding Fertility</a:t>
            </a:r>
          </a:p>
          <a:p>
            <a:r>
              <a:rPr lang="en-US" dirty="0">
                <a:hlinkClick r:id="rId2"/>
              </a:rPr>
              <a:t>www.homefoodsystems.com</a:t>
            </a:r>
            <a:endParaRPr lang="en-US" dirty="0"/>
          </a:p>
          <a:p>
            <a:endParaRPr lang="en-US" dirty="0"/>
          </a:p>
          <a:p>
            <a:r>
              <a:rPr lang="en-US" sz="5400" dirty="0"/>
              <a:t>End of Chapter Four </a:t>
            </a:r>
          </a:p>
        </p:txBody>
      </p:sp>
    </p:spTree>
    <p:extLst>
      <p:ext uri="{BB962C8B-B14F-4D97-AF65-F5344CB8AC3E}">
        <p14:creationId xmlns:p14="http://schemas.microsoft.com/office/powerpoint/2010/main" val="31969261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FE37F-B5A2-498A-7FC1-D893094D8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EA38C-52A6-42F4-FD70-CFA6971FC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Five – Spring/Summer Cover Crop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117EB-6D2E-E7EE-920C-25C0EC830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83" y="899155"/>
            <a:ext cx="11182234" cy="4803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The King of Summer Cover Crops – Buckwheat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44C8E30A-DA45-2266-E683-C15AC7F72B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4045966C-F0DC-D435-BE3E-8B45A9FCF7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24D9859-8027-F27B-789A-24E524DB36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789265F3-C87F-31FD-4090-11BEB798CD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02E04CAB-8300-1D1C-F2BA-AC175C0C19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8ABBD-0725-8316-00CB-79CB75C48663}"/>
              </a:ext>
            </a:extLst>
          </p:cNvPr>
          <p:cNvSpPr txBox="1"/>
          <p:nvPr/>
        </p:nvSpPr>
        <p:spPr>
          <a:xfrm>
            <a:off x="379141" y="1106775"/>
            <a:ext cx="647885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to Know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you made me pick only one summer cover this is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root systems are large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grow to flower and seed in 6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become weedy if not properly managed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Huge attractor of honey bees and pollinators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easy to crimp terminate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mixes it is often best to give others a 1-2 week head start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good weed suppression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Excellent fodder </a:t>
            </a:r>
            <a:r>
              <a:rPr lang="en-US" sz="1600" dirty="0"/>
              <a:t>(increased UV sensitivity, no more than 30% of diet)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Residue has a rapid break down and nutrient release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Excellent phosphorus scavenger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Fine roots develop fine soil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mowed before flow it will regrow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Easily winter 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few pests bother buckwheat</a:t>
            </a:r>
          </a:p>
        </p:txBody>
      </p:sp>
      <p:pic>
        <p:nvPicPr>
          <p:cNvPr id="1028" name="Picture 4" descr="Buckwheat - VNS - King's AgriSeeds">
            <a:extLst>
              <a:ext uri="{FF2B5EF4-FFF2-40B4-BE49-F238E27FC236}">
                <a16:creationId xmlns:a16="http://schemas.microsoft.com/office/drawing/2014/main" id="{6143ADEA-101D-B2D3-A88A-0A79CB94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084" y="1303000"/>
            <a:ext cx="4194716" cy="278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uckwheat | Mapleton's Organic Dairy Farm">
            <a:extLst>
              <a:ext uri="{FF2B5EF4-FFF2-40B4-BE49-F238E27FC236}">
                <a16:creationId xmlns:a16="http://schemas.microsoft.com/office/drawing/2014/main" id="{F0287DE0-D5C1-8B69-53BC-708C7759B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084" y="4191000"/>
            <a:ext cx="4194716" cy="233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6679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8AA10-7EF5-D935-5B14-06D30FFC4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BF54-A213-B482-59AC-5DF93886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Five – Spring/Summer Cover Crop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97931-0E4D-5866-481F-AFADDD59C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83" y="899155"/>
            <a:ext cx="11182234" cy="4803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The Queen of Summer Cover Crops – Cow Pea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B68B19B1-5BAD-5982-DD18-61E74544FD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C432E6B2-8E37-3D34-3A20-8B95C02DC0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2FC665FE-3E88-D916-9197-A704DDE028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E19378A1-75E3-1777-C819-01218F68D5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5A039A5-7E7F-7E99-AFFD-62EA2FC0B8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315F65-76FB-2ACA-5B7E-2A614B7DBB8A}"/>
              </a:ext>
            </a:extLst>
          </p:cNvPr>
          <p:cNvSpPr txBox="1"/>
          <p:nvPr/>
        </p:nvSpPr>
        <p:spPr>
          <a:xfrm>
            <a:off x="143107" y="1144618"/>
            <a:ext cx="6638693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to Know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If I had to use only 2 winter covers it would be buckwheat/cowpea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fix 100-150lbs of nitrogen to the acre </a:t>
            </a:r>
            <a:r>
              <a:rPr lang="en-US" sz="1400" dirty="0"/>
              <a:t>(use peanut inoculant)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Cowpeas have “extrafloral nectaries” that attract wasps, honeybees, lady beetles and 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be an exceptional companion crop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If grown to harvest is a high protein feed 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Low moisture requirements once established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 heat tolerance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Many cultivars for diverse niches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(best are old varieties Red Ripper, Iron &amp; Clay, Chinese Red,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yield up to 2 tons of organic matter per acre (dry </a:t>
            </a:r>
            <a:r>
              <a:rPr lang="en-US" sz="2000" dirty="0" err="1"/>
              <a:t>wt</a:t>
            </a:r>
            <a:r>
              <a:rPr lang="en-US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handle acidic soil better than most other legumes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Will easily winter kills (instantly on one good frost)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AutoShape 4" descr="Organic Blackeyed Cowpeas - Albert Lea Seed">
            <a:extLst>
              <a:ext uri="{FF2B5EF4-FFF2-40B4-BE49-F238E27FC236}">
                <a16:creationId xmlns:a16="http://schemas.microsoft.com/office/drawing/2014/main" id="{436969E0-9FFE-26C5-2A99-E5959AE8DB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58000" y="419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>
            <a:extLst>
              <a:ext uri="{FF2B5EF4-FFF2-40B4-BE49-F238E27FC236}">
                <a16:creationId xmlns:a16="http://schemas.microsoft.com/office/drawing/2014/main" id="{C62897BE-BC58-D8C6-A83E-8025EDFAB4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53E8F8-5A4F-D5FA-92C5-901B5BB8B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708" y="1432532"/>
            <a:ext cx="4964151" cy="496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723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D2743-EF09-7052-478A-67BDD27D1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7D63-529D-E808-8E5F-0D6DD1D41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Four – Spring/Summer Cover Crop Options - Grasses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50187081-0E51-6964-5191-A7F4E4A6B5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F78C202D-D6AE-9A75-509F-FCB44D8E6A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909BA8A1-BEF3-1E2F-D08D-EFF6A16D8E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781848CE-BBB8-BB30-8878-C401108816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1881F648-3155-59B9-42C0-578898C0FA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1ABF65DD-0D07-14D2-BAEA-A24E0CA196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94F257-A9F3-415E-8248-AB0119B6F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986935"/>
            <a:ext cx="2761784" cy="2761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A43968-6276-FDD1-43D0-A4D8383B4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584" y="986935"/>
            <a:ext cx="2761784" cy="27617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59D075-F0C7-BCF7-569F-02FB88036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3901119"/>
            <a:ext cx="2761784" cy="27617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F636DD-62E7-A689-6DF7-F0B902090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2584" y="3886200"/>
            <a:ext cx="2771712" cy="27772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FD66BF-9531-7ED5-D02E-E314D46C6EFD}"/>
              </a:ext>
            </a:extLst>
          </p:cNvPr>
          <p:cNvSpPr txBox="1"/>
          <p:nvPr/>
        </p:nvSpPr>
        <p:spPr>
          <a:xfrm>
            <a:off x="267632" y="992563"/>
            <a:ext cx="539161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Sudex (</a:t>
            </a:r>
            <a:r>
              <a:rPr lang="en-US" dirty="0" err="1"/>
              <a:t>sudan</a:t>
            </a:r>
            <a:r>
              <a:rPr lang="en-US" dirty="0"/>
              <a:t> x sorghum cross) can be allopathic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Tomato, Broccoli, Lettuce seem effected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35 days after termination the effects are no longer very evident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Sorghum doesn’t have this effect (sugar is energy)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Millets can grow to seed head in 45-60 days (fast turn)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my opinion millet/buckwheat rotations are under utilized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plants like sorghum and sudex can be cut, shredded mulched and allowed to regrow several cycles.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of these are decent for full term cover in spring-summer and will absolutely winter kill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Sorghum also plays well with cowpea as a scaffold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Grain yields can be taken from all of these and still significantly benefit soil</a:t>
            </a:r>
          </a:p>
        </p:txBody>
      </p:sp>
    </p:spTree>
    <p:extLst>
      <p:ext uri="{BB962C8B-B14F-4D97-AF65-F5344CB8AC3E}">
        <p14:creationId xmlns:p14="http://schemas.microsoft.com/office/powerpoint/2010/main" val="25944515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Five – Spring/Summer Cover Crop Options - Legumes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FBBAFC-00AC-834C-3FEE-43DC5FF86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388" y="1099338"/>
            <a:ext cx="2669121" cy="26744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85DDD3-FD8F-196C-9405-05C1D3C25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556" y="1099338"/>
            <a:ext cx="2669121" cy="26744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E442A8-398F-03AA-A170-9551603EB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4387" y="3958736"/>
            <a:ext cx="2669122" cy="26744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81FE3-12F0-144C-D783-7CC58EBAB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556" y="3958736"/>
            <a:ext cx="2669122" cy="2674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122663" y="983221"/>
            <a:ext cx="574049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Soy beans do fix a lot of nitrogen &amp; are easy to grow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Soy is also cheap to buy as seed use non GMO </a:t>
            </a:r>
            <a:r>
              <a:rPr lang="en-US" sz="1400" dirty="0"/>
              <a:t>(Laredo)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Sun hemp has massive roots/biomass </a:t>
            </a:r>
            <a:r>
              <a:rPr lang="en-US" sz="1400" dirty="0"/>
              <a:t>(not in MO &amp; 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also can be a lot of work to deal with due to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And yes it does “resemble” cannabis </a:t>
            </a:r>
            <a:r>
              <a:rPr lang="en-US" sz="1400" dirty="0"/>
              <a:t>(some cops aren’t smart)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Sun hemp is best chopped and dropped </a:t>
            </a:r>
            <a:r>
              <a:rPr lang="en-US" sz="1400" dirty="0"/>
              <a:t>(then winter killed)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Sun Hemp should use peanut inoculant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Velvet Bean excels in hot climates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Toxic if not prepared correctly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Reduces nitrogen requirements by 60+% (</a:t>
            </a:r>
            <a:r>
              <a:rPr lang="en-US" sz="1400" dirty="0"/>
              <a:t>150+ </a:t>
            </a:r>
            <a:r>
              <a:rPr lang="en-US" sz="1400" dirty="0" err="1"/>
              <a:t>lbs</a:t>
            </a:r>
            <a:r>
              <a:rPr lang="en-US" sz="1400" dirty="0"/>
              <a:t>/ac)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 be invasive in zone 9+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 handle PH of 5-8+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Lab-Lab (aka Hyacinth Bean)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There are vining and bush types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It can be mowed and allow to regrow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Also can be toxic if not prepared correctly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Produces a lot of biomass and nitrogen fixation</a:t>
            </a:r>
          </a:p>
        </p:txBody>
      </p:sp>
    </p:spTree>
    <p:extLst>
      <p:ext uri="{BB962C8B-B14F-4D97-AF65-F5344CB8AC3E}">
        <p14:creationId xmlns:p14="http://schemas.microsoft.com/office/powerpoint/2010/main" val="14823303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Five – Spring/Summer Cover Crop Options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E442A8-398F-03AA-A170-9551603EB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139335"/>
            <a:ext cx="5006257" cy="5016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122663" y="1027825"/>
            <a:ext cx="607248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More on Lab-Lab</a:t>
            </a:r>
            <a:br>
              <a:rPr lang="en-US" sz="1000" dirty="0"/>
            </a:b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Potential for multiple mowings at garden scale (pulsing)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May have significant potential as a seed crop for resale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do well in soil to acidic for cowpeas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Has done best when intercropped or in mixed rotations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exceptional intercrop with corn or sorghum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long as handled properly it is a good calorie crop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variety Rongai is most recommended by NRCS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Highworth</a:t>
            </a:r>
            <a:r>
              <a:rPr lang="en-US" dirty="0"/>
              <a:t> is another common variety but vines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produce 2.5 tons of dry matter to the acre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 to 100 tons to the acre of green biomass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a good wildlife forage or grazing crop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Must be timed (young when grazed)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general it is about 18-20% protein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went deeper because this is interesting not to push its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4151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Five – Spring/Summer Cover Crop Options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122663" y="1029831"/>
            <a:ext cx="449150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Others to Consider</a:t>
            </a:r>
            <a:br>
              <a:rPr lang="en-US" sz="1000" dirty="0"/>
            </a:b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Mung Beans – Grows as a clumper, fixes N comparable to soy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Guar Bean (very drought tolerant) special inoculant, grown heavily in </a:t>
            </a:r>
            <a:r>
              <a:rPr lang="en-US" dirty="0" err="1"/>
              <a:t>Pakastian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Tepary Beans – Ancient crop of the SW Indigenous, very drought tolerant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Hubam</a:t>
            </a:r>
            <a:r>
              <a:rPr lang="en-US" dirty="0"/>
              <a:t> Sweet Clover (winter kills) use alfalfa/sweet clover inoculant, 5-6 foot tall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 GMO short season corn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Flax – good C:N, long residue, good </a:t>
            </a:r>
            <a:r>
              <a:rPr lang="en-US" dirty="0" err="1"/>
              <a:t>mycorozzial</a:t>
            </a:r>
            <a:r>
              <a:rPr lang="en-US" dirty="0"/>
              <a:t> 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r>
              <a:rPr lang="en-US" b="1" dirty="0"/>
              <a:t>None of these are “necessary” but they are good to know about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5FE961-6E66-89E2-7C87-3704DD7EB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50" y="1027825"/>
            <a:ext cx="2204105" cy="30813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410E11-665E-9FC7-A06E-BB86A2971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480" y="1027825"/>
            <a:ext cx="2381250" cy="30813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53883C-C949-75F9-7E81-D3D44C8E3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212841"/>
            <a:ext cx="2180383" cy="24202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4F615E-C463-5D4D-4357-5055039A1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280" y="4212841"/>
            <a:ext cx="2410582" cy="24202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709B5A-7F82-613D-BAA1-27762AB7B1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810" y="1027825"/>
            <a:ext cx="2472985" cy="308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5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2398F-B745-A0CB-E2A8-BF418D0D6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2CA7F-C283-BC59-0789-9224BEC6E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One – Introduction to the Concept &amp; Soil Functions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725632-A05A-348A-5722-265DC7A51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050" y="1065202"/>
            <a:ext cx="6928624" cy="499153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70FCB-86D3-6FD1-EAEC-AE5F4C4B8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64" y="1009209"/>
            <a:ext cx="4973445" cy="4973394"/>
          </a:xfrm>
        </p:spPr>
        <p:txBody>
          <a:bodyPr/>
          <a:lstStyle/>
          <a:p>
            <a:r>
              <a:rPr lang="en-US" sz="2400" dirty="0"/>
              <a:t>The best testing equipment you have </a:t>
            </a:r>
          </a:p>
          <a:p>
            <a:endParaRPr lang="en-US" sz="900" dirty="0"/>
          </a:p>
          <a:p>
            <a:pPr lvl="1"/>
            <a:r>
              <a:rPr lang="en-US" dirty="0"/>
              <a:t>A shovel – all spheres present</a:t>
            </a:r>
          </a:p>
          <a:p>
            <a:pPr lvl="1"/>
            <a:r>
              <a:rPr lang="en-US" dirty="0"/>
              <a:t>Water – should infiltrate and retain</a:t>
            </a:r>
          </a:p>
          <a:p>
            <a:pPr lvl="1"/>
            <a:r>
              <a:rPr lang="en-US" dirty="0"/>
              <a:t>Your eyes – we know good soils when we see them</a:t>
            </a:r>
          </a:p>
          <a:p>
            <a:pPr lvl="1"/>
            <a:r>
              <a:rPr lang="en-US" dirty="0"/>
              <a:t>Your hands – we know good soils when we touch them</a:t>
            </a:r>
          </a:p>
          <a:p>
            <a:pPr lvl="1"/>
            <a:r>
              <a:rPr lang="en-US" dirty="0"/>
              <a:t>Your nose – we know good soils when we smell them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4440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912C2-8E1C-EBE1-8ECF-FBBB43663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2318"/>
            <a:ext cx="9144000" cy="1916031"/>
          </a:xfrm>
        </p:spPr>
        <p:txBody>
          <a:bodyPr/>
          <a:lstStyle/>
          <a:p>
            <a:r>
              <a:rPr lang="en-US" b="1" dirty="0"/>
              <a:t>Back Yard Cover Crops and Soil Secrets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F6926-C738-6A8C-4881-048BE1182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73815"/>
            <a:ext cx="9144000" cy="1655762"/>
          </a:xfrm>
        </p:spPr>
        <p:txBody>
          <a:bodyPr/>
          <a:lstStyle/>
          <a:p>
            <a:r>
              <a:rPr lang="en-US" dirty="0"/>
              <a:t>Building, Increasing and Holding Fertility</a:t>
            </a:r>
          </a:p>
          <a:p>
            <a:r>
              <a:rPr lang="en-US" dirty="0">
                <a:hlinkClick r:id="rId2"/>
              </a:rPr>
              <a:t>www.homefoodsystems.com</a:t>
            </a:r>
            <a:endParaRPr lang="en-US" dirty="0"/>
          </a:p>
          <a:p>
            <a:endParaRPr lang="en-US" dirty="0"/>
          </a:p>
          <a:p>
            <a:r>
              <a:rPr lang="en-US" sz="5400" dirty="0"/>
              <a:t>End of Chapter Five </a:t>
            </a:r>
          </a:p>
        </p:txBody>
      </p:sp>
    </p:spTree>
    <p:extLst>
      <p:ext uri="{BB962C8B-B14F-4D97-AF65-F5344CB8AC3E}">
        <p14:creationId xmlns:p14="http://schemas.microsoft.com/office/powerpoint/2010/main" val="13379481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Six – Methods of Termination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122663" y="1029831"/>
            <a:ext cx="566853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Summer/Winter Kill</a:t>
            </a:r>
            <a:br>
              <a:rPr lang="en-US" sz="1000" dirty="0"/>
            </a:b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is as reliable as your climate and timing there 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almost any temperate climate there are winter kill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some climates many things will simply not summer kill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want diversity but sometimes diversity will increase minimum/max temps of survival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personally feel even if you use this method crimping even dead crops will improve results (soil contact)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it a part of your plan but don’t expect it to be 100% in the confines of your planting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 descr="Radishes – A New Cover Crop for Organic Farming Systems | eOrganic">
            <a:extLst>
              <a:ext uri="{FF2B5EF4-FFF2-40B4-BE49-F238E27FC236}">
                <a16:creationId xmlns:a16="http://schemas.microsoft.com/office/drawing/2014/main" id="{A4EA41F2-C454-5E21-6450-26693DB04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142864"/>
            <a:ext cx="4360134" cy="531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4192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Six – Methods of Termination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122663" y="974076"/>
            <a:ext cx="484386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Crimping</a:t>
            </a:r>
            <a:br>
              <a:rPr lang="en-US" sz="1000" dirty="0"/>
            </a:b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me crimping is the gold 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simple board and angle iron is fine for most gardens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best time to crimp grasses is the “milk stage”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Crimping is not cutting, when you mow gras it grows 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Rolling crimpers generally need at least 400 </a:t>
            </a:r>
            <a:r>
              <a:rPr lang="en-US" dirty="0" err="1"/>
              <a:t>lbs</a:t>
            </a:r>
            <a:r>
              <a:rPr lang="en-US" dirty="0"/>
              <a:t> of total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method is extremely effective when combined with flaming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best results residue really should have soil contact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have even seen people use cars to do this, it does “work” sort of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1DDCE-BC93-F9C0-8161-D2FC5E02C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270" y="1139335"/>
            <a:ext cx="3503337" cy="2442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70093F-95DA-F264-C39B-6118C4784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777" y="1139335"/>
            <a:ext cx="3239244" cy="2442065"/>
          </a:xfrm>
          <a:prstGeom prst="rect">
            <a:avLst/>
          </a:prstGeom>
        </p:spPr>
      </p:pic>
      <p:pic>
        <p:nvPicPr>
          <p:cNvPr id="2050" name="Picture 2" descr="3 Point 8 FT Crimper Roller">
            <a:extLst>
              <a:ext uri="{FF2B5EF4-FFF2-40B4-BE49-F238E27FC236}">
                <a16:creationId xmlns:a16="http://schemas.microsoft.com/office/drawing/2014/main" id="{93A7F39A-CADD-A2A9-2169-5CBB6E996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037" y="3888840"/>
            <a:ext cx="2971801" cy="259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FDC9363-E50B-FC36-F4EA-E8B984C04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77" y="3891481"/>
            <a:ext cx="3239244" cy="258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3309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Six – Methods of Termination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122663" y="974076"/>
            <a:ext cx="484386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Flaming</a:t>
            </a:r>
            <a:br>
              <a:rPr lang="en-US" sz="1000" dirty="0"/>
            </a:b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My DUH moment, flame first crimp second (net yet tested)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Flaming is not burning off fully just heating top growth to rupture the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makes a lot of sense to flame after rain or a watering (especially a second flaming)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the best weed flame torch you can afford, I bought a cheap one it literally fell apart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caution around pipes, etc. (I make my irrigation removable)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Flame &gt; Crimp &gt; Tarp may be the most effective method for full and total termination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D63819-9F37-026F-1EB1-E7CC7FCEB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541" y="1419608"/>
            <a:ext cx="6139259" cy="46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446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Six – Methods of Termination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317526" y="1027825"/>
            <a:ext cx="484386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Chop and Drop (Mowing)</a:t>
            </a:r>
            <a:br>
              <a:rPr lang="en-US" sz="1000" dirty="0"/>
            </a:b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effective at first but will tend to have a lot of regrowth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work best with plants that would eventually winter/summer kill in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used to “pulse” systems allowed to regrow intentionally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Works well with tarping, often easier then crimping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also heavily improved by a heavy top mulch (wood chips)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gardens are easy to scythe for this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 a good strategy for “tilling in”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quick word on flail mowing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 power harrows can be used on a high setting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 descr="How Do Organic No-Till Methods Compare? - Carolina Farm Stewardship  Association">
            <a:extLst>
              <a:ext uri="{FF2B5EF4-FFF2-40B4-BE49-F238E27FC236}">
                <a16:creationId xmlns:a16="http://schemas.microsoft.com/office/drawing/2014/main" id="{E39565C7-D3D2-B413-0843-9DD2D97DB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91" y="1337326"/>
            <a:ext cx="6714874" cy="378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0714C0-2D83-B032-B540-5DECC2BA508E}"/>
              </a:ext>
            </a:extLst>
          </p:cNvPr>
          <p:cNvSpPr txBox="1"/>
          <p:nvPr/>
        </p:nvSpPr>
        <p:spPr>
          <a:xfrm>
            <a:off x="6248400" y="61970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 of image - https://bit.ly/crimp-v-mow</a:t>
            </a:r>
          </a:p>
        </p:txBody>
      </p:sp>
    </p:spTree>
    <p:extLst>
      <p:ext uri="{BB962C8B-B14F-4D97-AF65-F5344CB8AC3E}">
        <p14:creationId xmlns:p14="http://schemas.microsoft.com/office/powerpoint/2010/main" val="38990362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Six – Methods of Termination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317526" y="1139335"/>
            <a:ext cx="484386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Tilling In</a:t>
            </a:r>
            <a:br>
              <a:rPr lang="en-US" sz="2400" b="1" dirty="0"/>
            </a:b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my favorite method but it is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Experts in no till even say once every 4 years is something your land can handle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often a good practice for the first 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Remember we as gardeners can do things farms can’t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Heavy mulch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Intensive irrigation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Extensive crop 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be much easier if crops are mowed, crimped, etc. first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0714C0-2D83-B032-B540-5DECC2BA508E}"/>
              </a:ext>
            </a:extLst>
          </p:cNvPr>
          <p:cNvSpPr txBox="1"/>
          <p:nvPr/>
        </p:nvSpPr>
        <p:spPr>
          <a:xfrm>
            <a:off x="6248400" y="61970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 of image - https://bit.ly/crimp-v-mow</a:t>
            </a:r>
          </a:p>
        </p:txBody>
      </p:sp>
      <p:pic>
        <p:nvPicPr>
          <p:cNvPr id="2050" name="Picture 2" descr="Reasons To Till And Reasons Not To Till Your Garden | Gardening Know How">
            <a:extLst>
              <a:ext uri="{FF2B5EF4-FFF2-40B4-BE49-F238E27FC236}">
                <a16:creationId xmlns:a16="http://schemas.microsoft.com/office/drawing/2014/main" id="{5C1A00F8-01D8-EE53-59A9-8564D3500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21" y="1373651"/>
            <a:ext cx="6311147" cy="354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6746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Six – Methods of Termination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135389" y="1152397"/>
            <a:ext cx="509779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Herbicide</a:t>
            </a:r>
            <a:br>
              <a:rPr lang="en-US" sz="2400" b="1" dirty="0"/>
            </a:b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do not think any gardener should be doing  this (mostly)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part of a transition strategy for some commercial operations that already use herbicide anyway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often eventually gets them off herbicides all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wanted you to at least be aware that it is used and how and why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can be a place for spot application of herbicides for some things (glove method)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86D6C9-061C-9104-BFEF-CD51D513A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184" y="1581560"/>
            <a:ext cx="6501161" cy="430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8402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Six – Methods of Termination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168842" y="1139335"/>
            <a:ext cx="5097795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Grazing</a:t>
            </a:r>
            <a:br>
              <a:rPr lang="en-US" sz="900" b="1" dirty="0"/>
            </a:br>
            <a:endParaRPr lang="en-US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the most practical thing for many gardeners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best approximation is likely chicken tractors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Free range chickens will often not do any real work in a tractor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Remember if you teach animals something they will likely remember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method is best for lager systems with rotation grow/crop and crop/grow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 works exceptionally well with “stock cropping”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Stock cropping can certainly be easily adapted to market garden scale.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D6EFC6-F742-6C1A-4752-0A38FD144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773" y="1581030"/>
            <a:ext cx="5749237" cy="430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587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Six – Methods of Termination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135389" y="1152397"/>
            <a:ext cx="5097795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Tarping</a:t>
            </a:r>
            <a:br>
              <a:rPr lang="en-US" sz="900" b="1" dirty="0"/>
            </a:br>
            <a:endParaRPr lang="en-US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Done correctly it is almost 100%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Requires 2-3 weeks for full kill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Absolutely needs to have the cover knocked down first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 to do with garden beds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Does scale well to market gardens,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True tarps work better than most weed blocker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Food for microbes and worms turbocharges 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Old feed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Dry molasses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Compost tea/extract/mulch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Wood chip mulch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Combinations can accelerate winter/summer kill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EBFD63-313A-8888-BC58-63EA13EB8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005" y="1139335"/>
            <a:ext cx="5097795" cy="509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2813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Six – Methods of Termination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135389" y="1152397"/>
            <a:ext cx="5655811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Combinations</a:t>
            </a:r>
            <a:br>
              <a:rPr lang="en-US" sz="900" b="1" dirty="0"/>
            </a:br>
            <a:endParaRPr lang="en-US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have hit this during the chapter but lets review it a 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Almost every method is more effective when combined with another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like tarping absolutely require other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Combining methods can save you when your timing is 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Remember if you get a little regrowth it really isn’t a big deal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reason we don’t till is two things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Preserving soil life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Most of the soil building comes from dead roots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6C2985-BD5D-B851-6CAE-1AF7660E2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925551"/>
            <a:ext cx="4212374" cy="561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93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6FB84-45DB-B194-C5BC-E757ED7F4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19B86-98DD-04F2-F6CA-E60CD74A6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One – Root Types, Functions and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F147C-1213-9733-548A-E1D0FE569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663" y="1087266"/>
            <a:ext cx="6290123" cy="4973394"/>
          </a:xfrm>
        </p:spPr>
        <p:txBody>
          <a:bodyPr/>
          <a:lstStyle/>
          <a:p>
            <a:r>
              <a:rPr lang="en-US" sz="2400" dirty="0"/>
              <a:t>Three Primary Root Types</a:t>
            </a:r>
          </a:p>
          <a:p>
            <a:pPr lvl="1"/>
            <a:r>
              <a:rPr lang="en-US" sz="2000" dirty="0"/>
              <a:t>Tap</a:t>
            </a:r>
          </a:p>
          <a:p>
            <a:pPr lvl="1"/>
            <a:r>
              <a:rPr lang="en-US" sz="2000" dirty="0"/>
              <a:t>Fibrous</a:t>
            </a:r>
          </a:p>
          <a:p>
            <a:pPr lvl="1"/>
            <a:r>
              <a:rPr lang="en-US" sz="2000" dirty="0"/>
              <a:t>Adventitious</a:t>
            </a:r>
          </a:p>
          <a:p>
            <a:r>
              <a:rPr lang="en-US" sz="2400" dirty="0"/>
              <a:t>There are other terms like “hairnet” but they are not actual classifications. </a:t>
            </a:r>
          </a:p>
          <a:p>
            <a:r>
              <a:rPr lang="en-US" sz="2400" dirty="0"/>
              <a:t>We should select mixes for depth and structure diversity</a:t>
            </a:r>
          </a:p>
          <a:p>
            <a:r>
              <a:rPr lang="en-US" sz="2400" dirty="0"/>
              <a:t>About 50% of biomass is below grade</a:t>
            </a:r>
          </a:p>
          <a:p>
            <a:r>
              <a:rPr lang="en-US" sz="2400" dirty="0"/>
              <a:t>Roots are where the carbon exchange happens</a:t>
            </a:r>
          </a:p>
          <a:p>
            <a:r>
              <a:rPr lang="en-US" sz="2400" dirty="0"/>
              <a:t>Roots are a “battery” for the plant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7410" name="Picture 2" descr="ROOT SYSTEM-2. Tap roots and adventitious roots can… | by Biology Experts  Notes | Medium">
            <a:extLst>
              <a:ext uri="{FF2B5EF4-FFF2-40B4-BE49-F238E27FC236}">
                <a16:creationId xmlns:a16="http://schemas.microsoft.com/office/drawing/2014/main" id="{1D86D0CC-FB59-53C5-677A-5EF8C96C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375" y="1009209"/>
            <a:ext cx="4941013" cy="310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What Are Adventitious Roots? - WorldAtlas">
            <a:extLst>
              <a:ext uri="{FF2B5EF4-FFF2-40B4-BE49-F238E27FC236}">
                <a16:creationId xmlns:a16="http://schemas.microsoft.com/office/drawing/2014/main" id="{3A9A2123-BA73-0961-25B8-7FD47F1C8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086" y="4128073"/>
            <a:ext cx="4833589" cy="235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9305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Six – Methods of Termination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135389" y="1029736"/>
            <a:ext cx="6570211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Planting in to Terminated Crops</a:t>
            </a:r>
            <a:br>
              <a:rPr lang="en-US" sz="900" b="1" dirty="0"/>
            </a:br>
            <a:endParaRPr lang="en-US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Planting green then crimping, etc. (not really a garden level technique)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Transplants are super easy, just pull back cover, plant and push cover back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Furrow planting is not easy like it is with bare dirt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Drilling can be done a variety of ways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Press planters work well for large seeds (beans/corn/peas)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Stand Planter is also effective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homemade “poke planter” is easy to make for small volume of smaller seeds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 real small volumes, just poke a hole with a stick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Broadcasting must be done BEFORE termination to work well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Drilling with tools is aided by a “spacing stick”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F4D70A-684A-F8E3-028D-65FC220BC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988122"/>
            <a:ext cx="3088888" cy="549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965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912C2-8E1C-EBE1-8ECF-FBBB43663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2318"/>
            <a:ext cx="9144000" cy="1916031"/>
          </a:xfrm>
        </p:spPr>
        <p:txBody>
          <a:bodyPr/>
          <a:lstStyle/>
          <a:p>
            <a:r>
              <a:rPr lang="en-US" b="1" dirty="0"/>
              <a:t>Back Yard Cover Crops and Soil Secrets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F6926-C738-6A8C-4881-048BE1182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73815"/>
            <a:ext cx="9144000" cy="1655762"/>
          </a:xfrm>
        </p:spPr>
        <p:txBody>
          <a:bodyPr/>
          <a:lstStyle/>
          <a:p>
            <a:r>
              <a:rPr lang="en-US" dirty="0"/>
              <a:t>Building, Increasing and Holding Fertility</a:t>
            </a:r>
          </a:p>
          <a:p>
            <a:r>
              <a:rPr lang="en-US" dirty="0">
                <a:hlinkClick r:id="rId2"/>
              </a:rPr>
              <a:t>www.homefoodsystems.com</a:t>
            </a:r>
            <a:endParaRPr lang="en-US" dirty="0"/>
          </a:p>
          <a:p>
            <a:endParaRPr lang="en-US" dirty="0"/>
          </a:p>
          <a:p>
            <a:r>
              <a:rPr lang="en-US" sz="5400" dirty="0"/>
              <a:t>End of Chapter Six </a:t>
            </a:r>
          </a:p>
        </p:txBody>
      </p:sp>
    </p:spTree>
    <p:extLst>
      <p:ext uri="{BB962C8B-B14F-4D97-AF65-F5344CB8AC3E}">
        <p14:creationId xmlns:p14="http://schemas.microsoft.com/office/powerpoint/2010/main" val="11431264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Seven – Matching Benefits with Context &amp; Goals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488511" y="1079227"/>
            <a:ext cx="6570211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Benefits of Cover Crops</a:t>
            </a:r>
            <a:br>
              <a:rPr lang="en-US" sz="2400" b="1" dirty="0"/>
            </a:br>
            <a:endParaRPr lang="en-US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Soil Organic 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Microbiological &amp; </a:t>
            </a:r>
            <a:r>
              <a:rPr lang="en-US" dirty="0" err="1"/>
              <a:t>Macrobiological</a:t>
            </a:r>
            <a:r>
              <a:rPr lang="en-US" dirty="0"/>
              <a:t>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Infiltration, Percolation &amp; Retention of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Prevention of Erosion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Supports Soil Life During Fallow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Attracts Pollinators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Attracts Predators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Serve as Catch and/or Trap Crops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Eliminates or Reduces Inputs – (toxic and expensive)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Weed Suppression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of Disease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Biodiversity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Temperature Regulation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Phytoremediation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 descr="Cover Crops - SARE">
            <a:extLst>
              <a:ext uri="{FF2B5EF4-FFF2-40B4-BE49-F238E27FC236}">
                <a16:creationId xmlns:a16="http://schemas.microsoft.com/office/drawing/2014/main" id="{BF7E2A40-AB57-E967-E97A-C8BCAEF77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772" y="4015679"/>
            <a:ext cx="3929876" cy="261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ver Crops: The Key to Regenerating Soils - Bioneers">
            <a:extLst>
              <a:ext uri="{FF2B5EF4-FFF2-40B4-BE49-F238E27FC236}">
                <a16:creationId xmlns:a16="http://schemas.microsoft.com/office/drawing/2014/main" id="{9A0B3B9C-3448-5C7C-3FE9-C88F11F7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12355"/>
            <a:ext cx="3921048" cy="265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5639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Seven – Matching Benefits with Context &amp; Goals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477126" y="894561"/>
            <a:ext cx="5607489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Context is Determined by Answering Questions</a:t>
            </a:r>
            <a:br>
              <a:rPr lang="en-US" sz="2400" b="1" dirty="0"/>
            </a:br>
            <a:endParaRPr lang="en-US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do you want to gain from your cover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you planting next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are you going to plant (cover and follow crops)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your climate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your method of termination going to 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large is the plot to be planted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time will the cover be growing though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do you how to gain beyond soil improvement</a:t>
            </a: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algn="ctr"/>
            <a:r>
              <a:rPr lang="en-US" sz="2400" b="1" dirty="0"/>
              <a:t>The Hard 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one can really answer these questions but you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is why you don’t get answers to “what mix should I use” by people who are informed.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52" name="Picture 4" descr="TEXT AND CONTEXT IN TRANSLATION ">
            <a:extLst>
              <a:ext uri="{FF2B5EF4-FFF2-40B4-BE49-F238E27FC236}">
                <a16:creationId xmlns:a16="http://schemas.microsoft.com/office/drawing/2014/main" id="{E7D254BE-B14D-5A29-4CCE-9B78FCE7C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759870"/>
            <a:ext cx="6004446" cy="400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201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Seven – Matching Benefits with Context &amp; Goals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477126" y="1051426"/>
            <a:ext cx="6076074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Understanding Tactics, Techniques &amp; Strategy</a:t>
            </a:r>
            <a:br>
              <a:rPr lang="en-US" sz="2400" b="1" dirty="0"/>
            </a:br>
            <a:endParaRPr lang="en-US" sz="9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Technique – methods used to preform a task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Tactics – Short term actions for immediate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Strategy – Long term planning for over arching objectives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Technique – Broadcasting or drilling seed</a:t>
            </a:r>
            <a:br>
              <a:rPr lang="en-US" sz="800" dirty="0"/>
            </a:b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Tactic - Planting immediately after harvest to protect the ground</a:t>
            </a:r>
            <a:br>
              <a:rPr lang="en-US" dirty="0"/>
            </a:b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Strategy – Annually using diverse covers to increase soil health, water retention, biodiversity to combine for long term garden sustainability and productivity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1F8EBE-94F9-8A2F-C0E2-AC682968F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540" y="960610"/>
            <a:ext cx="3605147" cy="554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224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912C2-8E1C-EBE1-8ECF-FBBB43663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2318"/>
            <a:ext cx="9144000" cy="1916031"/>
          </a:xfrm>
        </p:spPr>
        <p:txBody>
          <a:bodyPr/>
          <a:lstStyle/>
          <a:p>
            <a:r>
              <a:rPr lang="en-US" b="1" dirty="0"/>
              <a:t>Back Yard Cover Crops and Soil Secrets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F6926-C738-6A8C-4881-048BE1182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73815"/>
            <a:ext cx="9144000" cy="1655762"/>
          </a:xfrm>
        </p:spPr>
        <p:txBody>
          <a:bodyPr/>
          <a:lstStyle/>
          <a:p>
            <a:r>
              <a:rPr lang="en-US" dirty="0"/>
              <a:t>Building, Increasing and Holding Fertility</a:t>
            </a:r>
          </a:p>
          <a:p>
            <a:r>
              <a:rPr lang="en-US" dirty="0">
                <a:hlinkClick r:id="rId2"/>
              </a:rPr>
              <a:t>www.homefoodsystems.com</a:t>
            </a:r>
            <a:endParaRPr lang="en-US" dirty="0"/>
          </a:p>
          <a:p>
            <a:endParaRPr lang="en-US" dirty="0"/>
          </a:p>
          <a:p>
            <a:r>
              <a:rPr lang="en-US" sz="5400" dirty="0"/>
              <a:t>End of Chapter Seven</a:t>
            </a:r>
          </a:p>
        </p:txBody>
      </p:sp>
    </p:spTree>
    <p:extLst>
      <p:ext uri="{BB962C8B-B14F-4D97-AF65-F5344CB8AC3E}">
        <p14:creationId xmlns:p14="http://schemas.microsoft.com/office/powerpoint/2010/main" val="24825358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Eight – Flowers as Cover and Intercrop Insectaries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477126" y="1051426"/>
            <a:ext cx="6076074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 Role of Flowers in Our Systems</a:t>
            </a:r>
            <a:br>
              <a:rPr lang="en-US" sz="2400" b="1" dirty="0"/>
            </a:br>
            <a:endParaRPr lang="en-US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Displace weeds via interplanting (</a:t>
            </a:r>
            <a:r>
              <a:rPr lang="en-US" dirty="0" err="1"/>
              <a:t>guilding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attract predators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serve as trap crops for pests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attract pollinators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provide diversity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Plant type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Root type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Smells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Colors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Potential for profit yield (seed, cut flowers,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Beauty in our gardens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173454-8BA2-15E7-985C-5F3E966A6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474" y="1051426"/>
            <a:ext cx="3578861" cy="551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926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Eight – Flowers as Cover and Intercrop Insectaries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109534" y="935169"/>
            <a:ext cx="621732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Sixteen Species and their Attributes (1-4)</a:t>
            </a:r>
            <a:br>
              <a:rPr lang="en-US" sz="800" b="1" dirty="0"/>
            </a:br>
            <a:endParaRPr lang="en-US" sz="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Phacelia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 true cover crop to itself, pollinators, N catch crop,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Survives to 15F but usually winter kills at 18F if sustained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Best planted early fall or early spring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Marigold (Tagetes)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My #1 intercrop flower – weed blocking – pollinators – hardy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Is toxic to pest nematodes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Has some medicinal 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Chamomile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Roots break up hard pan soils and improve them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Pollinator attractant and pairs well with cabbage &amp; onion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German (annual) Chamomile is best for interplanting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Alyssum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Actually a  brassica and it repels aphids, white fly, others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Very attractive to predators/pollinator and chickens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Pairs well with potatoes, lettuces,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8297D9-9BF4-E612-52EF-E4FF61C23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567" y="1040146"/>
            <a:ext cx="2572215" cy="25722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AD06EB-564E-04FB-1B34-027E762EB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566" y="3714838"/>
            <a:ext cx="2572215" cy="25722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68553-4159-1898-B662-723C4052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578" y="1035906"/>
            <a:ext cx="2580696" cy="25806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8EB6EB-AD94-70C9-47D4-E02A043E0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5059" y="3706357"/>
            <a:ext cx="2572215" cy="257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251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Eight – Flowers as Cover and Intercrop Insectaries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69297" y="876798"/>
            <a:ext cx="6278137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Sixteen Species and their Attributes (5-8)</a:t>
            </a:r>
            <a:br>
              <a:rPr lang="en-US" sz="2400" b="1" dirty="0"/>
            </a:br>
            <a:endParaRPr lang="en-US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Nasturtium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One of my favorite interplants that is also edible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Exceptional at inhibiting weed 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Attracts beneficials, repels pests (hover flies love 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Borage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Think of it as say “annual comfrey” with edible flowers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Deep taproots, attracts beneficials and repels pests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Good companion for squash, tomatoes and cabbage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Calendula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Attracts hoverflies, lacewings and lady bugs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Repels tomato worms, nematodes and aphids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Deep tap roots, pairs well with tomato, carrot, asparagus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Exceptional medicinal and pot herb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Sunflower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Many size options do not feel locked in on only one or two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Very attractive to beneficials and predators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Great scaffold crop for legumes and biomass accumulator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304BBB-7723-6E5C-C6B8-5958B4DA3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566" y="1034907"/>
            <a:ext cx="2572214" cy="25722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A3FC61-1BD9-3195-E4F1-88585AD19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565" y="3739836"/>
            <a:ext cx="2572215" cy="25722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921318-584B-3205-C101-5742E5E63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442" y="1031665"/>
            <a:ext cx="2575456" cy="25754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92A517-364E-E03A-131A-A1900408F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2442" y="3730560"/>
            <a:ext cx="2575456" cy="257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369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Eight – Flowers as Cover and Intercrop Insectaries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324726" y="1031665"/>
            <a:ext cx="607607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Sixteen Species and their Attributes (9-12)</a:t>
            </a:r>
            <a:br>
              <a:rPr lang="en-US" sz="2400" b="1" dirty="0"/>
            </a:br>
            <a:endParaRPr lang="en-US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Phlox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Fixes nitrogen but some can be perennial in some climates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“Magnet” for bees, butterflies and humming birds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Pairs very well with “creeping thyme”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Cosmos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My #2 favorite for interplanting after marigolds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Another deep taproot and tall shade creator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Pairs well with tomato, cucumber, marigold &amp; nasturtiums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Zinnia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Very attractive to pollinators and predators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Pair well with tomato, dill, basil, alyssum and salvia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Well know to repel nematodes, aphids and whiteflies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Mexican Sunflower (</a:t>
            </a:r>
            <a:r>
              <a:rPr lang="en-US" sz="1600" dirty="0"/>
              <a:t>tithonia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One of the best butterfly attractors we have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Blooms from late spring into fall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Has fodder value, rabbits love it (can also be an issue)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B88F83-4F44-5B20-A2FF-E94EF6E77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139335"/>
            <a:ext cx="2587580" cy="25927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3489F5-97C4-C19C-C745-F72F220EE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180" y="1139335"/>
            <a:ext cx="2592755" cy="25927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4B87D1-69D1-3C53-DB88-196716D23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891376"/>
            <a:ext cx="2587579" cy="25875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9B8AC6-D067-BEBC-92CB-C0B2455E0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356" y="3881023"/>
            <a:ext cx="2587579" cy="258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96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BDA35-8569-E033-09CE-291F0AA21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A4522-5415-6CBB-EEC8-731B1BCBB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One – Introduction to the Concept &amp; Soil Functions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C48BA4-1FFF-6174-4108-B16EC4229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26" y="1139335"/>
            <a:ext cx="7053668" cy="45959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CEE1DF-B65C-C0E7-A272-285CBECB7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55" y="1037097"/>
            <a:ext cx="3189204" cy="23919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6F0A3F-50C3-BF47-A880-D4B18EAB3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54" y="3601844"/>
            <a:ext cx="3200097" cy="213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074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Eight – Flowers as Cover and Intercrop Insectaries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211873" y="964759"/>
            <a:ext cx="6341325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Sixteen Species and their Attributes (13-16)</a:t>
            </a:r>
            <a:br>
              <a:rPr lang="en-US" sz="2400" b="1" dirty="0"/>
            </a:br>
            <a:endParaRPr lang="en-US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Daisy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Another “deep tap root” flower with many uses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Pairs well with the big three veggies (tomato, pepper, cucumber)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Again some varieties can be perennial in some climates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Lupines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Another nitrogen fixer but does best in cooler climates (seasons)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Very solid pollinator and predator attractor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Very large variety of colors (colors confuse pests)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Partridge Pea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Native legume and N fixer to North America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Pairs well with leafy greens, root veggies, basil and other legumes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Typically blooms from June - October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Blue Salvia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Make sure you are using annual varieties for your climate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Excellent with tomato, cucumber, egg plant and peppers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Bees go absolutely nuts for this plant, especially early in the day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FB0230-98F7-DA07-01E2-E7756317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199" y="3894364"/>
            <a:ext cx="2587580" cy="25875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1126B4-A99E-9294-47BD-3EC00ABBE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178" y="1154384"/>
            <a:ext cx="2587580" cy="25875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90786B-A00E-FE09-B496-44797E568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3178" y="3894364"/>
            <a:ext cx="2587580" cy="25875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4557C6-401B-2B3E-CE07-1318C9380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199" y="1133287"/>
            <a:ext cx="2587579" cy="258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64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Eight – Flowers as Cover and Intercrop Insectaries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477126" y="1051426"/>
            <a:ext cx="6076074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So More General Recommendations</a:t>
            </a:r>
            <a:br>
              <a:rPr lang="en-US" sz="2400" b="1" dirty="0"/>
            </a:br>
            <a:endParaRPr lang="en-US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(almost) can do this wrong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more areas you fill the less areas you have to weed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 careful with things that can go perennial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more variety and color in general the better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Never discount the ability of these plants to shade productive roots of your other 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Finding uses for these is a great function stack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Medicinals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Cutting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Seed 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Edibles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Plant it all and just kill any that become an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A4D0343-0055-EA7F-8093-AADBFAB95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011791"/>
            <a:ext cx="3721188" cy="558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0200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912C2-8E1C-EBE1-8ECF-FBBB43663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2318"/>
            <a:ext cx="9144000" cy="1916031"/>
          </a:xfrm>
        </p:spPr>
        <p:txBody>
          <a:bodyPr/>
          <a:lstStyle/>
          <a:p>
            <a:r>
              <a:rPr lang="en-US" b="1" dirty="0"/>
              <a:t>Back Yard Cover Crops and Soil Secrets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F6926-C738-6A8C-4881-048BE1182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73815"/>
            <a:ext cx="9144000" cy="1655762"/>
          </a:xfrm>
        </p:spPr>
        <p:txBody>
          <a:bodyPr/>
          <a:lstStyle/>
          <a:p>
            <a:r>
              <a:rPr lang="en-US" dirty="0"/>
              <a:t>Building, Increasing and Holding Fertility</a:t>
            </a:r>
          </a:p>
          <a:p>
            <a:r>
              <a:rPr lang="en-US" dirty="0">
                <a:hlinkClick r:id="rId2"/>
              </a:rPr>
              <a:t>www.homefoodsystems.com</a:t>
            </a:r>
            <a:endParaRPr lang="en-US" dirty="0"/>
          </a:p>
          <a:p>
            <a:endParaRPr lang="en-US" dirty="0"/>
          </a:p>
          <a:p>
            <a:r>
              <a:rPr lang="en-US" sz="5400" dirty="0"/>
              <a:t>End of Chapter Eight</a:t>
            </a:r>
          </a:p>
        </p:txBody>
      </p:sp>
    </p:spTree>
    <p:extLst>
      <p:ext uri="{BB962C8B-B14F-4D97-AF65-F5344CB8AC3E}">
        <p14:creationId xmlns:p14="http://schemas.microsoft.com/office/powerpoint/2010/main" val="2183647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9045"/>
            <a:ext cx="11714874" cy="760290"/>
          </a:xfrm>
        </p:spPr>
        <p:txBody>
          <a:bodyPr/>
          <a:lstStyle/>
          <a:p>
            <a:pPr algn="ctr"/>
            <a:r>
              <a:rPr lang="en-US" sz="2800" b="1" dirty="0"/>
              <a:t>Chapter Nine – Developing Mixes, Species Selection &amp; Planting Methods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477126" y="1051426"/>
            <a:ext cx="6076074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Remember YOUR Context</a:t>
            </a:r>
            <a:br>
              <a:rPr lang="en-US" sz="2400" b="1" dirty="0"/>
            </a:br>
            <a:endParaRPr lang="en-US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is planted next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When are you going to 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is your climate and season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is your termination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large is your plot/garden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time will the cover grow in/through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do you most wish to gain from this cover crop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B9BDE2-0FF1-2569-033D-4A9E32201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194233"/>
            <a:ext cx="4827562" cy="532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067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9045"/>
            <a:ext cx="11714874" cy="760290"/>
          </a:xfrm>
        </p:spPr>
        <p:txBody>
          <a:bodyPr/>
          <a:lstStyle/>
          <a:p>
            <a:pPr algn="ctr"/>
            <a:r>
              <a:rPr lang="en-US" sz="2800" b="1" dirty="0"/>
              <a:t>Chapter Nine – Developing Mixes, Species Selection &amp; Planting Methods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426445" y="1277353"/>
            <a:ext cx="5257968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 Simple Set of Rules to Follow</a:t>
            </a:r>
            <a:br>
              <a:rPr lang="en-US" sz="2400" b="1" dirty="0"/>
            </a:br>
            <a:endParaRPr lang="en-US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At least one grass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At least one brassica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At least one nitrogen fixer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At least two of one of the above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Include flowers especially in spring and 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Select for several different root types and depths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When in doubt select more variety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If you have concerns test small areas, individual beds, </a:t>
            </a:r>
            <a:r>
              <a:rPr lang="en-US" sz="2000" dirty="0" err="1"/>
              <a:t>etc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5E9366-7EB3-32E8-D227-A27E4F392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966" y="1315184"/>
            <a:ext cx="6401740" cy="453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307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9045"/>
            <a:ext cx="11714874" cy="760290"/>
          </a:xfrm>
        </p:spPr>
        <p:txBody>
          <a:bodyPr/>
          <a:lstStyle/>
          <a:p>
            <a:pPr algn="ctr"/>
            <a:r>
              <a:rPr lang="en-US" sz="2800" b="1" dirty="0"/>
              <a:t>Chapter Nine – Developing Mixes, Species Selection &amp; Planting Methods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345688" y="965117"/>
            <a:ext cx="5902712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Understanding Seeding Rates</a:t>
            </a:r>
            <a:br>
              <a:rPr lang="en-US" sz="2400" b="1" dirty="0"/>
            </a:br>
            <a:endParaRPr lang="en-US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Most published rates are per acres or 100/1000 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Gardeners don’t really have to do this but it saves $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There are 43,500 square feet to the acre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(Rate/43,500) * SF = Seed per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But remember rates are for single species mixes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Simply dividing each by the total number of seeds is okay</a:t>
            </a: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Better to adjust based on mix of seed types/rates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Winter Pea at 35%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Winter Rye at 25%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Daikon at 25%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Sugar Beet at 10%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Phacelia at 5%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026" name="Picture 2" descr="Cover Crop - Over-Wintering Mix">
            <a:extLst>
              <a:ext uri="{FF2B5EF4-FFF2-40B4-BE49-F238E27FC236}">
                <a16:creationId xmlns:a16="http://schemas.microsoft.com/office/drawing/2014/main" id="{546C1AE9-E4A0-EF81-37B4-A83F039F3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012" y="1128693"/>
            <a:ext cx="5350262" cy="535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2573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9045"/>
            <a:ext cx="11714874" cy="760290"/>
          </a:xfrm>
        </p:spPr>
        <p:txBody>
          <a:bodyPr/>
          <a:lstStyle/>
          <a:p>
            <a:pPr algn="ctr"/>
            <a:r>
              <a:rPr lang="en-US" sz="2800" b="1" dirty="0"/>
              <a:t>Chapter Nine – Developing Mixes, Species Selection &amp; Planting Methods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363268" y="1268358"/>
            <a:ext cx="590271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Mix Issues, Planting Methods, Harrowing</a:t>
            </a:r>
            <a:br>
              <a:rPr lang="en-US" sz="2400" b="1" dirty="0"/>
            </a:br>
            <a:endParaRPr lang="en-US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Issues with “making up a mix often overlooked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Mixing can have seed size issues with distribution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Either row plant or broadcast in “size groups”</a:t>
            </a: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Planting Methods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Hand broadcast and harrow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 a spreader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Row or spot planting (interplanting before frost)</a:t>
            </a:r>
            <a:endParaRPr lang="en-US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Harrowing Methods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</a:t>
            </a:r>
            <a:r>
              <a:rPr lang="en-US" dirty="0"/>
              <a:t>ake 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Top dress with compost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Top dress with a light mulch</a:t>
            </a:r>
          </a:p>
        </p:txBody>
      </p:sp>
      <p:pic>
        <p:nvPicPr>
          <p:cNvPr id="2050" name="Picture 2" descr="BuildASoil Premium 12-Seed Clover Blend for Healthy Soil 10 lb Bag">
            <a:extLst>
              <a:ext uri="{FF2B5EF4-FFF2-40B4-BE49-F238E27FC236}">
                <a16:creationId xmlns:a16="http://schemas.microsoft.com/office/drawing/2014/main" id="{851A4601-A71D-87DE-AC2A-0E862DE80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960" y="1071446"/>
            <a:ext cx="5629507" cy="562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6075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3A728-D6A9-B354-4917-CDFD8633E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3D2A0-22E3-B070-DF47-D999B4408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9045"/>
            <a:ext cx="11714874" cy="760290"/>
          </a:xfrm>
        </p:spPr>
        <p:txBody>
          <a:bodyPr/>
          <a:lstStyle/>
          <a:p>
            <a:pPr algn="ctr"/>
            <a:r>
              <a:rPr lang="en-US" sz="2800" b="1" dirty="0"/>
              <a:t>Chapter Nine Bonus – Producing &amp; Saving Seed</a:t>
            </a:r>
          </a:p>
        </p:txBody>
      </p:sp>
      <p:sp>
        <p:nvSpPr>
          <p:cNvPr id="4" name="AutoShape 4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07DBF072-573B-B57E-3625-9D9B71B9E2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More Than 50 Billion Tons of Topsoil Have Eroded in the Midwest | Smart  News| Smithsonian Magazine">
            <a:extLst>
              <a:ext uri="{FF2B5EF4-FFF2-40B4-BE49-F238E27FC236}">
                <a16:creationId xmlns:a16="http://schemas.microsoft.com/office/drawing/2014/main" id="{3CBCF714-E18A-0AB2-875D-C79192DC59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C98DA7F8-870C-4DF1-F134-B5039EDD76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D9792E20-5C51-FBC1-5828-926021F6BC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CA9C7F42-79F7-AB71-C658-CE80EDE7B5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Organic Annual Ryegrass - Albert Lea Seed">
            <a:extLst>
              <a:ext uri="{FF2B5EF4-FFF2-40B4-BE49-F238E27FC236}">
                <a16:creationId xmlns:a16="http://schemas.microsoft.com/office/drawing/2014/main" id="{FF259395-3CDC-BF49-440E-929A76E8C5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2880A-FA0C-778C-5644-0013516D0CE2}"/>
              </a:ext>
            </a:extLst>
          </p:cNvPr>
          <p:cNvSpPr txBox="1"/>
          <p:nvPr/>
        </p:nvSpPr>
        <p:spPr>
          <a:xfrm>
            <a:off x="363268" y="1268358"/>
            <a:ext cx="5902712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Most Covers Should be Terminated before Producing Seed</a:t>
            </a:r>
            <a:br>
              <a:rPr lang="en-US" sz="2400" b="1" dirty="0"/>
            </a:br>
            <a:endParaRPr lang="en-US" sz="9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do this because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Plant roots are batteries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Forming flower and seed take significant energy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That energy comes from the battery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you want to produce some of your own seed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Plant some dedicated covers in zones/rows/</a:t>
            </a:r>
            <a:r>
              <a:rPr lang="en-US" dirty="0" err="1"/>
              <a:t>etc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 larger production plant beds in rotations (25%)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 small amounts just select a few plants to mature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Seed is cheap but there are naturalized seed benefits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Start slow pick just one or two to produce at first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074" name="Picture 2" descr="All Purpose Cover Crop Mix Seeds | Park Seed | Park Seed">
            <a:extLst>
              <a:ext uri="{FF2B5EF4-FFF2-40B4-BE49-F238E27FC236}">
                <a16:creationId xmlns:a16="http://schemas.microsoft.com/office/drawing/2014/main" id="{ADA2C04A-96FD-3797-BDE3-EC73A834E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478466"/>
            <a:ext cx="4815468" cy="481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4717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912C2-8E1C-EBE1-8ECF-FBBB43663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2318"/>
            <a:ext cx="9144000" cy="1916031"/>
          </a:xfrm>
        </p:spPr>
        <p:txBody>
          <a:bodyPr/>
          <a:lstStyle/>
          <a:p>
            <a:r>
              <a:rPr lang="en-US" b="1" dirty="0"/>
              <a:t>Back Yard Cover Crops and Soil Secrets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F6926-C738-6A8C-4881-048BE1182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73815"/>
            <a:ext cx="9144000" cy="1655762"/>
          </a:xfrm>
        </p:spPr>
        <p:txBody>
          <a:bodyPr/>
          <a:lstStyle/>
          <a:p>
            <a:r>
              <a:rPr lang="en-US" dirty="0"/>
              <a:t>Building, Increasing and Holding Fertility</a:t>
            </a:r>
          </a:p>
          <a:p>
            <a:r>
              <a:rPr lang="en-US" dirty="0">
                <a:hlinkClick r:id="rId2"/>
              </a:rPr>
              <a:t>www.homefoodsystems.com</a:t>
            </a:r>
            <a:endParaRPr lang="en-US" dirty="0"/>
          </a:p>
          <a:p>
            <a:endParaRPr lang="en-US" dirty="0"/>
          </a:p>
          <a:p>
            <a:r>
              <a:rPr lang="en-US" sz="5400" dirty="0"/>
              <a:t>End of Chapter Nine</a:t>
            </a:r>
          </a:p>
        </p:txBody>
      </p:sp>
    </p:spTree>
    <p:extLst>
      <p:ext uri="{BB962C8B-B14F-4D97-AF65-F5344CB8AC3E}">
        <p14:creationId xmlns:p14="http://schemas.microsoft.com/office/powerpoint/2010/main" val="3295213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1935E-D03A-E963-5B66-9BED38B8C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5195-442C-7917-5C47-CEFD6FFF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5"/>
            <a:ext cx="10515600" cy="760290"/>
          </a:xfrm>
        </p:spPr>
        <p:txBody>
          <a:bodyPr/>
          <a:lstStyle/>
          <a:p>
            <a:pPr algn="ctr"/>
            <a:r>
              <a:rPr lang="en-US" sz="3200" b="1" dirty="0"/>
              <a:t>Chapter One – Introduction to the Concept &amp; Soil Functions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E35D41-E5CE-1A76-6112-937E28528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720" y="1055531"/>
            <a:ext cx="3240793" cy="2278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F5C6E9-44FD-022D-184B-7DA181C2C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720" y="3473604"/>
            <a:ext cx="3283753" cy="2457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7B819E-7097-DDAB-7716-978F4D224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836" y="1061107"/>
            <a:ext cx="3134195" cy="2273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E1E1EF-8CDE-A2B6-8AA4-D50C7F9F2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837" y="3473604"/>
            <a:ext cx="3134194" cy="24571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ECE53A-86D7-67C3-789A-C9BC1D9B69CD}"/>
              </a:ext>
            </a:extLst>
          </p:cNvPr>
          <p:cNvSpPr txBox="1"/>
          <p:nvPr/>
        </p:nvSpPr>
        <p:spPr>
          <a:xfrm>
            <a:off x="210927" y="955172"/>
            <a:ext cx="44425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Importance of Air Space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These images are from hydro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left images have good air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right images have poor air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Plants grown in soil are not different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They need the same things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Air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Microbes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Nutrients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Which of these root systems?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Looks healthy to you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Do you want in your garden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Looks better able to fight diseases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 better access nutrients</a:t>
            </a:r>
          </a:p>
        </p:txBody>
      </p:sp>
    </p:spTree>
    <p:extLst>
      <p:ext uri="{BB962C8B-B14F-4D97-AF65-F5344CB8AC3E}">
        <p14:creationId xmlns:p14="http://schemas.microsoft.com/office/powerpoint/2010/main" val="3826302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912C2-8E1C-EBE1-8ECF-FBBB43663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2318"/>
            <a:ext cx="9144000" cy="1916031"/>
          </a:xfrm>
        </p:spPr>
        <p:txBody>
          <a:bodyPr/>
          <a:lstStyle/>
          <a:p>
            <a:r>
              <a:rPr lang="en-US" b="1" dirty="0"/>
              <a:t>Back Yard Cover Crops and Soil Secrets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F6926-C738-6A8C-4881-048BE1182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73815"/>
            <a:ext cx="9144000" cy="1655762"/>
          </a:xfrm>
        </p:spPr>
        <p:txBody>
          <a:bodyPr/>
          <a:lstStyle/>
          <a:p>
            <a:r>
              <a:rPr lang="en-US" dirty="0"/>
              <a:t>Building, Increasing and Holding Fertility</a:t>
            </a:r>
          </a:p>
          <a:p>
            <a:r>
              <a:rPr lang="en-US" dirty="0">
                <a:hlinkClick r:id="rId2"/>
              </a:rPr>
              <a:t>www.homefoodsystems.com</a:t>
            </a:r>
            <a:endParaRPr lang="en-US" dirty="0"/>
          </a:p>
          <a:p>
            <a:endParaRPr lang="en-US" dirty="0"/>
          </a:p>
          <a:p>
            <a:r>
              <a:rPr lang="en-US" sz="5400" dirty="0"/>
              <a:t>End of Chapter One </a:t>
            </a:r>
          </a:p>
        </p:txBody>
      </p:sp>
    </p:spTree>
    <p:extLst>
      <p:ext uri="{BB962C8B-B14F-4D97-AF65-F5344CB8AC3E}">
        <p14:creationId xmlns:p14="http://schemas.microsoft.com/office/powerpoint/2010/main" val="3976658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33305</TotalTime>
  <Words>5193</Words>
  <Application>Microsoft Office PowerPoint</Application>
  <PresentationFormat>Widescreen</PresentationFormat>
  <Paragraphs>658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78</vt:i4>
      </vt:variant>
    </vt:vector>
  </HeadingPairs>
  <TitlesOfParts>
    <vt:vector size="85" baseType="lpstr">
      <vt:lpstr>Arial</vt:lpstr>
      <vt:lpstr>Calibri</vt:lpstr>
      <vt:lpstr>Calibri Light</vt:lpstr>
      <vt:lpstr>Office Theme</vt:lpstr>
      <vt:lpstr>2_Custom Design</vt:lpstr>
      <vt:lpstr>1_Custom Design</vt:lpstr>
      <vt:lpstr>Custom Design</vt:lpstr>
      <vt:lpstr>Back Yard Cover Crops and Soil Secrets</vt:lpstr>
      <vt:lpstr>Chapter One – Introduction to the Concept &amp; Soil Functions</vt:lpstr>
      <vt:lpstr>Chapter One – Introduction to the Concept &amp; Soil Functions</vt:lpstr>
      <vt:lpstr>Chapter One – Introduction to the Concept &amp; Soil Functions</vt:lpstr>
      <vt:lpstr>Chapter One – Introduction to the Concept &amp; Soil Functions</vt:lpstr>
      <vt:lpstr>Chapter One – Root Types, Functions and Patterns</vt:lpstr>
      <vt:lpstr>Chapter One – Introduction to the Concept &amp; Soil Functions</vt:lpstr>
      <vt:lpstr>Chapter One – Introduction to the Concept &amp; Soil Functions</vt:lpstr>
      <vt:lpstr>Back Yard Cover Crops and Soil Secrets</vt:lpstr>
      <vt:lpstr>Chapter Two - The Role of Biology in the Carbon &amp; Water Cycles</vt:lpstr>
      <vt:lpstr>How Plants Move Carbon to the Soil and Microbes Lock it Up</vt:lpstr>
      <vt:lpstr>What Increased Carbon Does for Soil Biology</vt:lpstr>
      <vt:lpstr>How the Long Water Cycle Functions in Healthy Systems</vt:lpstr>
      <vt:lpstr>How the Small Water Cycle Functions in Healthy Systems</vt:lpstr>
      <vt:lpstr>Many Farms Have Almost as Much Run Off as A Parking Lot</vt:lpstr>
      <vt:lpstr>Buffers Don’t Really Work Without a Healthy Water Cycle</vt:lpstr>
      <vt:lpstr>Buffer Strips are Simply Over Loaded</vt:lpstr>
      <vt:lpstr>The Forest Floor is a Lake</vt:lpstr>
      <vt:lpstr>Back Yard Cover Crops and Soil Secrets</vt:lpstr>
      <vt:lpstr>Chapter Three – Tillage vs. Healthy Soils</vt:lpstr>
      <vt:lpstr>Chapter Three – Tillage vs. Healthy Soils</vt:lpstr>
      <vt:lpstr>Chapter Three – Tillage vs. Healthy Soils</vt:lpstr>
      <vt:lpstr>Chapter Three – Tillage vs. Healthy Soils</vt:lpstr>
      <vt:lpstr>Chapter Three – Tillage vs. Healthy Soils</vt:lpstr>
      <vt:lpstr>Chapter Three – Tillage vs. Healthy Soils</vt:lpstr>
      <vt:lpstr>Chapter Three – Tillage vs. Healthy Soils</vt:lpstr>
      <vt:lpstr>Chapter Three – Tillage vs. Healthy Soils</vt:lpstr>
      <vt:lpstr>Chapter Three – Tillage vs. Healthy Soils</vt:lpstr>
      <vt:lpstr>Chapter Three – Tillage vs. Healthy Soils</vt:lpstr>
      <vt:lpstr>Chapter Three – Tillage vs. Healthy Soils</vt:lpstr>
      <vt:lpstr>Chapter Three – Tillage vs. Healthy Soils</vt:lpstr>
      <vt:lpstr>Chapter Three – Tillage vs. Healthy Soils</vt:lpstr>
      <vt:lpstr>Chapter Three – Tillage vs. Healthy Soils</vt:lpstr>
      <vt:lpstr>Chapter Three – Tillage vs. Healthy Soils</vt:lpstr>
      <vt:lpstr>Chapter Three – Tillage vs. Healthy Soils</vt:lpstr>
      <vt:lpstr>Back Yard Cover Crops and Soil Secrets</vt:lpstr>
      <vt:lpstr>Chapter Four – Fall/Winter Cover Crop Options</vt:lpstr>
      <vt:lpstr>Chapter Four – Fall/Winter Cover Crop Options</vt:lpstr>
      <vt:lpstr>Chapter Four – Fall/Winter Cover Crop Options - Grasses</vt:lpstr>
      <vt:lpstr>Chapter Four – Fall/Winter Cover Crop Options - Legumes</vt:lpstr>
      <vt:lpstr>Chapter Four – Fall/Winter Cover Crop Options - Brassicas</vt:lpstr>
      <vt:lpstr>Chapter Four – Fall/Winter Cover Crop Options – Use Caution</vt:lpstr>
      <vt:lpstr>Back Yard Cover Crops and Soil Secrets</vt:lpstr>
      <vt:lpstr>Chapter Five – Spring/Summer Cover Crop Options</vt:lpstr>
      <vt:lpstr>Chapter Five – Spring/Summer Cover Crop Options</vt:lpstr>
      <vt:lpstr>Chapter Four – Spring/Summer Cover Crop Options - Grasses</vt:lpstr>
      <vt:lpstr>Chapter Five – Spring/Summer Cover Crop Options - Legumes</vt:lpstr>
      <vt:lpstr>Chapter Five – Spring/Summer Cover Crop Options</vt:lpstr>
      <vt:lpstr>Chapter Five – Spring/Summer Cover Crop Options</vt:lpstr>
      <vt:lpstr>Back Yard Cover Crops and Soil Secrets</vt:lpstr>
      <vt:lpstr>Chapter Six – Methods of Termination</vt:lpstr>
      <vt:lpstr>Chapter Six – Methods of Termination</vt:lpstr>
      <vt:lpstr>Chapter Six – Methods of Termination</vt:lpstr>
      <vt:lpstr>Chapter Six – Methods of Termination</vt:lpstr>
      <vt:lpstr>Chapter Six – Methods of Termination</vt:lpstr>
      <vt:lpstr>Chapter Six – Methods of Termination</vt:lpstr>
      <vt:lpstr>Chapter Six – Methods of Termination</vt:lpstr>
      <vt:lpstr>Chapter Six – Methods of Termination</vt:lpstr>
      <vt:lpstr>Chapter Six – Methods of Termination</vt:lpstr>
      <vt:lpstr>Chapter Six – Methods of Termination</vt:lpstr>
      <vt:lpstr>Back Yard Cover Crops and Soil Secrets</vt:lpstr>
      <vt:lpstr>Chapter Seven – Matching Benefits with Context &amp; Goals</vt:lpstr>
      <vt:lpstr>Chapter Seven – Matching Benefits with Context &amp; Goals</vt:lpstr>
      <vt:lpstr>Chapter Seven – Matching Benefits with Context &amp; Goals</vt:lpstr>
      <vt:lpstr>Back Yard Cover Crops and Soil Secrets</vt:lpstr>
      <vt:lpstr>Chapter Eight – Flowers as Cover and Intercrop Insectaries</vt:lpstr>
      <vt:lpstr>Chapter Eight – Flowers as Cover and Intercrop Insectaries</vt:lpstr>
      <vt:lpstr>Chapter Eight – Flowers as Cover and Intercrop Insectaries</vt:lpstr>
      <vt:lpstr>Chapter Eight – Flowers as Cover and Intercrop Insectaries</vt:lpstr>
      <vt:lpstr>Chapter Eight – Flowers as Cover and Intercrop Insectaries</vt:lpstr>
      <vt:lpstr>Chapter Eight – Flowers as Cover and Intercrop Insectaries</vt:lpstr>
      <vt:lpstr>Back Yard Cover Crops and Soil Secrets</vt:lpstr>
      <vt:lpstr>Chapter Nine – Developing Mixes, Species Selection &amp; Planting Methods</vt:lpstr>
      <vt:lpstr>Chapter Nine – Developing Mixes, Species Selection &amp; Planting Methods</vt:lpstr>
      <vt:lpstr>Chapter Nine – Developing Mixes, Species Selection &amp; Planting Methods</vt:lpstr>
      <vt:lpstr>Chapter Nine – Developing Mixes, Species Selection &amp; Planting Methods</vt:lpstr>
      <vt:lpstr>Chapter Nine Bonus – Producing &amp; Saving Seed</vt:lpstr>
      <vt:lpstr>Back Yard Cover Crops and Soil Secrets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Spirko</dc:creator>
  <cp:lastModifiedBy>Jack Spirko</cp:lastModifiedBy>
  <cp:revision>83</cp:revision>
  <dcterms:created xsi:type="dcterms:W3CDTF">2023-11-08T15:06:53Z</dcterms:created>
  <dcterms:modified xsi:type="dcterms:W3CDTF">2024-05-29T14:07:30Z</dcterms:modified>
</cp:coreProperties>
</file>